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theme/themeOverride2.xml" ContentType="application/vnd.openxmlformats-officedocument.themeOverride+xml"/>
  <Override PartName="/ppt/charts/chart4.xml" ContentType="application/vnd.openxmlformats-officedocument.drawingml.chart+xml"/>
  <Override PartName="/ppt/theme/themeOverride3.xml" ContentType="application/vnd.openxmlformats-officedocument.themeOverride+xml"/>
  <Override PartName="/ppt/charts/chart5.xml" ContentType="application/vnd.openxmlformats-officedocument.drawingml.chart+xml"/>
  <Override PartName="/ppt/drawings/drawing1.xml" ContentType="application/vnd.openxmlformats-officedocument.drawingml.chartshapes+xml"/>
  <Override PartName="/ppt/charts/chart6.xml" ContentType="application/vnd.openxmlformats-officedocument.drawingml.chart+xml"/>
  <Override PartName="/ppt/theme/themeOverride4.xml" ContentType="application/vnd.openxmlformats-officedocument.themeOverride+xml"/>
  <Override PartName="/ppt/charts/chart7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1"/>
  </p:notesMasterIdLst>
  <p:sldIdLst>
    <p:sldId id="260" r:id="rId2"/>
    <p:sldId id="313" r:id="rId3"/>
    <p:sldId id="315" r:id="rId4"/>
    <p:sldId id="314" r:id="rId5"/>
    <p:sldId id="325" r:id="rId6"/>
    <p:sldId id="326" r:id="rId7"/>
    <p:sldId id="327" r:id="rId8"/>
    <p:sldId id="317" r:id="rId9"/>
    <p:sldId id="318" r:id="rId10"/>
    <p:sldId id="319" r:id="rId11"/>
    <p:sldId id="322" r:id="rId12"/>
    <p:sldId id="323" r:id="rId13"/>
    <p:sldId id="324" r:id="rId14"/>
    <p:sldId id="320" r:id="rId15"/>
    <p:sldId id="321" r:id="rId16"/>
    <p:sldId id="328" r:id="rId17"/>
    <p:sldId id="329" r:id="rId18"/>
    <p:sldId id="330" r:id="rId19"/>
    <p:sldId id="331" r:id="rId20"/>
    <p:sldId id="333" r:id="rId21"/>
    <p:sldId id="334" r:id="rId22"/>
    <p:sldId id="336" r:id="rId23"/>
    <p:sldId id="343" r:id="rId24"/>
    <p:sldId id="335" r:id="rId25"/>
    <p:sldId id="332" r:id="rId26"/>
    <p:sldId id="344" r:id="rId27"/>
    <p:sldId id="345" r:id="rId28"/>
    <p:sldId id="346" r:id="rId29"/>
    <p:sldId id="259" r:id="rId30"/>
  </p:sldIdLst>
  <p:sldSz cx="12192000" cy="6858000"/>
  <p:notesSz cx="6858000" cy="9144000"/>
  <p:defaultTextStyle>
    <a:defPPr>
      <a:defRPr lang="es-ES_tradnl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uisa Fernanda" initials="LF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0099"/>
    <a:srgbClr val="660066"/>
    <a:srgbClr val="99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8B1032C-EA38-4F05-BA0D-38AFFFC7BED3}" styleName="Estilo claro 3 - Acento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661" autoAdjust="0"/>
    <p:restoredTop sz="91827"/>
  </p:normalViewPr>
  <p:slideViewPr>
    <p:cSldViewPr snapToGrid="0" snapToObjects="1">
      <p:cViewPr varScale="1">
        <p:scale>
          <a:sx n="67" d="100"/>
          <a:sy n="67" d="100"/>
        </p:scale>
        <p:origin x="750" y="6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SUAREZ\Desktop\Cracterizaci&#243;n%20del%20abuso%20de%20drogas%20en%20Nari&#241;o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oleObject" Target="Gr&#225;fico%20en%20Microsoft%20Word" TargetMode="External"/><Relationship Id="rId1" Type="http://schemas.openxmlformats.org/officeDocument/2006/relationships/themeOverride" Target="../theme/themeOverride2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8.xlsx"/><Relationship Id="rId1" Type="http://schemas.openxmlformats.org/officeDocument/2006/relationships/themeOverride" Target="../theme/themeOverride3.xm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9.xlsx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0.xlsx"/><Relationship Id="rId1" Type="http://schemas.openxmlformats.org/officeDocument/2006/relationships/themeOverride" Target="../theme/themeOverride4.xm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Libro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1360675861151135E-2"/>
          <c:y val="1.6714884366612184E-2"/>
          <c:w val="0.90763443728099624"/>
          <c:h val="0.70740348365545214"/>
        </c:manualLayout>
      </c:layout>
      <c:barChart>
        <c:barDir val="col"/>
        <c:grouping val="clustered"/>
        <c:varyColors val="0"/>
        <c:ser>
          <c:idx val="1"/>
          <c:order val="1"/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0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BD6-4372-BB16-42D2C58D01D2}"/>
                </c:ext>
              </c:extLst>
            </c:dLbl>
            <c:dLbl>
              <c:idx val="1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BD6-4372-BB16-42D2C58D01D2}"/>
                </c:ext>
              </c:extLst>
            </c:dLbl>
            <c:dLbl>
              <c:idx val="2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FBD6-4372-BB16-42D2C58D01D2}"/>
                </c:ext>
              </c:extLst>
            </c:dLbl>
            <c:dLbl>
              <c:idx val="3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BD6-4372-BB16-42D2C58D01D2}"/>
                </c:ext>
              </c:extLst>
            </c:dLbl>
            <c:dLbl>
              <c:idx val="4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FBD6-4372-BB16-42D2C58D01D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'Tabla conjunta'!$H$2:$H$64</c:f>
              <c:strCache>
                <c:ptCount val="63"/>
                <c:pt idx="0">
                  <c:v>Pasto</c:v>
                </c:pt>
                <c:pt idx="1">
                  <c:v>Ipiales</c:v>
                </c:pt>
                <c:pt idx="2">
                  <c:v>San Andres De Tumaco</c:v>
                </c:pt>
                <c:pt idx="3">
                  <c:v>La Unión</c:v>
                </c:pt>
                <c:pt idx="4">
                  <c:v>Túquerres</c:v>
                </c:pt>
                <c:pt idx="5">
                  <c:v>Samaniego</c:v>
                </c:pt>
                <c:pt idx="6">
                  <c:v>Yacuanquer</c:v>
                </c:pt>
                <c:pt idx="7">
                  <c:v>Taminango</c:v>
                </c:pt>
                <c:pt idx="8">
                  <c:v>El Tablón De Gómez</c:v>
                </c:pt>
                <c:pt idx="9">
                  <c:v>Buesaco</c:v>
                </c:pt>
                <c:pt idx="10">
                  <c:v>Sandoná</c:v>
                </c:pt>
                <c:pt idx="11">
                  <c:v>Chachagüí</c:v>
                </c:pt>
                <c:pt idx="12">
                  <c:v>Policarpa</c:v>
                </c:pt>
                <c:pt idx="13">
                  <c:v>Pupiales</c:v>
                </c:pt>
                <c:pt idx="14">
                  <c:v>Aldana</c:v>
                </c:pt>
                <c:pt idx="15">
                  <c:v>Mallama</c:v>
                </c:pt>
                <c:pt idx="16">
                  <c:v>La Cruz</c:v>
                </c:pt>
                <c:pt idx="17">
                  <c:v>San Pedro De Cartago</c:v>
                </c:pt>
                <c:pt idx="18">
                  <c:v>Guachucal</c:v>
                </c:pt>
                <c:pt idx="19">
                  <c:v>La Florida</c:v>
                </c:pt>
                <c:pt idx="20">
                  <c:v>Puerres</c:v>
                </c:pt>
                <c:pt idx="21">
                  <c:v>Guaitarilla</c:v>
                </c:pt>
                <c:pt idx="22">
                  <c:v>Córdoba</c:v>
                </c:pt>
                <c:pt idx="23">
                  <c:v>San Pablo</c:v>
                </c:pt>
                <c:pt idx="24">
                  <c:v>Arboleda</c:v>
                </c:pt>
                <c:pt idx="25">
                  <c:v>Francisco Pizarro</c:v>
                </c:pt>
                <c:pt idx="26">
                  <c:v>Los Andes</c:v>
                </c:pt>
                <c:pt idx="27">
                  <c:v>Barbacoas</c:v>
                </c:pt>
                <c:pt idx="28">
                  <c:v>Tangua</c:v>
                </c:pt>
                <c:pt idx="29">
                  <c:v>Albán</c:v>
                </c:pt>
                <c:pt idx="30">
                  <c:v>Potosí</c:v>
                </c:pt>
                <c:pt idx="31">
                  <c:v>El Peñol</c:v>
                </c:pt>
                <c:pt idx="32">
                  <c:v>San Bernardo</c:v>
                </c:pt>
                <c:pt idx="33">
                  <c:v>Iles</c:v>
                </c:pt>
                <c:pt idx="34">
                  <c:v>San Lorenzo</c:v>
                </c:pt>
                <c:pt idx="35">
                  <c:v>Imués</c:v>
                </c:pt>
                <c:pt idx="36">
                  <c:v>Cumbal</c:v>
                </c:pt>
                <c:pt idx="37">
                  <c:v>Linares</c:v>
                </c:pt>
                <c:pt idx="38">
                  <c:v>Cuaspud</c:v>
                </c:pt>
                <c:pt idx="39">
                  <c:v>Funes</c:v>
                </c:pt>
                <c:pt idx="40">
                  <c:v>El Tambo</c:v>
                </c:pt>
                <c:pt idx="41">
                  <c:v>Ricaurte</c:v>
                </c:pt>
                <c:pt idx="42">
                  <c:v>Leiva</c:v>
                </c:pt>
                <c:pt idx="43">
                  <c:v>El Rosario</c:v>
                </c:pt>
                <c:pt idx="44">
                  <c:v>Cumbitara</c:v>
                </c:pt>
                <c:pt idx="45">
                  <c:v>Consaca</c:v>
                </c:pt>
                <c:pt idx="46">
                  <c:v>Santacruz</c:v>
                </c:pt>
                <c:pt idx="47">
                  <c:v>Ospina</c:v>
                </c:pt>
                <c:pt idx="48">
                  <c:v>Ancuyá</c:v>
                </c:pt>
                <c:pt idx="49">
                  <c:v>Sapuyes</c:v>
                </c:pt>
                <c:pt idx="50">
                  <c:v>Belén</c:v>
                </c:pt>
                <c:pt idx="51">
                  <c:v>Colón</c:v>
                </c:pt>
                <c:pt idx="52">
                  <c:v>Contadero</c:v>
                </c:pt>
                <c:pt idx="53">
                  <c:v>Magüi</c:v>
                </c:pt>
                <c:pt idx="54">
                  <c:v>Nariño</c:v>
                </c:pt>
                <c:pt idx="55">
                  <c:v>Providencia</c:v>
                </c:pt>
                <c:pt idx="56">
                  <c:v>La Llanada</c:v>
                </c:pt>
                <c:pt idx="57">
                  <c:v>Roberto Payán</c:v>
                </c:pt>
                <c:pt idx="58">
                  <c:v>El Charco</c:v>
                </c:pt>
                <c:pt idx="59">
                  <c:v>Mosquera</c:v>
                </c:pt>
                <c:pt idx="60">
                  <c:v>Olaya Herrera</c:v>
                </c:pt>
                <c:pt idx="61">
                  <c:v>Gualmatán</c:v>
                </c:pt>
                <c:pt idx="62">
                  <c:v>Santa Bárbara</c:v>
                </c:pt>
              </c:strCache>
            </c:strRef>
          </c:cat>
          <c:val>
            <c:numRef>
              <c:f>'Tabla conjunta'!$J$2:$J$64</c:f>
              <c:numCache>
                <c:formatCode>0.0</c:formatCode>
                <c:ptCount val="63"/>
                <c:pt idx="0">
                  <c:v>59.295261239368166</c:v>
                </c:pt>
                <c:pt idx="1">
                  <c:v>7.4726609963547999</c:v>
                </c:pt>
                <c:pt idx="2">
                  <c:v>4.2223572296476304</c:v>
                </c:pt>
                <c:pt idx="3">
                  <c:v>2.6731470230862699</c:v>
                </c:pt>
                <c:pt idx="4">
                  <c:v>2.12636695018226</c:v>
                </c:pt>
                <c:pt idx="5">
                  <c:v>1.4277035236938032</c:v>
                </c:pt>
                <c:pt idx="6">
                  <c:v>1.336573511543135</c:v>
                </c:pt>
                <c:pt idx="7">
                  <c:v>1.1543134872417984</c:v>
                </c:pt>
                <c:pt idx="8">
                  <c:v>0.88092345078979339</c:v>
                </c:pt>
                <c:pt idx="9">
                  <c:v>0.85054678007290396</c:v>
                </c:pt>
                <c:pt idx="10">
                  <c:v>0.82017010935601453</c:v>
                </c:pt>
                <c:pt idx="11">
                  <c:v>0.75941676792223567</c:v>
                </c:pt>
                <c:pt idx="12">
                  <c:v>0.75941676792223567</c:v>
                </c:pt>
                <c:pt idx="13">
                  <c:v>0.63791008505467806</c:v>
                </c:pt>
                <c:pt idx="14">
                  <c:v>0.63791008505467806</c:v>
                </c:pt>
                <c:pt idx="15">
                  <c:v>0.60753341433778862</c:v>
                </c:pt>
                <c:pt idx="16">
                  <c:v>0.60753341433778862</c:v>
                </c:pt>
                <c:pt idx="17">
                  <c:v>0.57715674362089919</c:v>
                </c:pt>
                <c:pt idx="18">
                  <c:v>0.57715674362089919</c:v>
                </c:pt>
                <c:pt idx="19">
                  <c:v>0.57715674362089919</c:v>
                </c:pt>
                <c:pt idx="20">
                  <c:v>0.54678007290400976</c:v>
                </c:pt>
                <c:pt idx="21">
                  <c:v>0.54678007290400976</c:v>
                </c:pt>
                <c:pt idx="22">
                  <c:v>0.54678007290400976</c:v>
                </c:pt>
                <c:pt idx="23">
                  <c:v>0.54678007290400976</c:v>
                </c:pt>
                <c:pt idx="24">
                  <c:v>0.54678007290400976</c:v>
                </c:pt>
                <c:pt idx="25">
                  <c:v>0.51640340218712033</c:v>
                </c:pt>
                <c:pt idx="26">
                  <c:v>0.48602673147023084</c:v>
                </c:pt>
                <c:pt idx="27">
                  <c:v>0.48602673147023084</c:v>
                </c:pt>
                <c:pt idx="28">
                  <c:v>0.45565006075334141</c:v>
                </c:pt>
                <c:pt idx="29">
                  <c:v>0.45565006075334141</c:v>
                </c:pt>
                <c:pt idx="30">
                  <c:v>0.42527339003645198</c:v>
                </c:pt>
                <c:pt idx="31">
                  <c:v>0.39489671931956255</c:v>
                </c:pt>
                <c:pt idx="32">
                  <c:v>0.39489671931956255</c:v>
                </c:pt>
                <c:pt idx="33">
                  <c:v>0.36452004860267317</c:v>
                </c:pt>
                <c:pt idx="34">
                  <c:v>0.36452004860267317</c:v>
                </c:pt>
                <c:pt idx="35">
                  <c:v>0.36452004860267317</c:v>
                </c:pt>
                <c:pt idx="36">
                  <c:v>0.36452004860267317</c:v>
                </c:pt>
                <c:pt idx="37">
                  <c:v>0.36452004860267317</c:v>
                </c:pt>
                <c:pt idx="38">
                  <c:v>0.33414337788578374</c:v>
                </c:pt>
                <c:pt idx="39">
                  <c:v>0.33414337788578374</c:v>
                </c:pt>
                <c:pt idx="40">
                  <c:v>0.27339003645200488</c:v>
                </c:pt>
                <c:pt idx="41">
                  <c:v>0.27339003645200488</c:v>
                </c:pt>
                <c:pt idx="42">
                  <c:v>0.27339003645200488</c:v>
                </c:pt>
                <c:pt idx="43">
                  <c:v>0.27339003645200488</c:v>
                </c:pt>
                <c:pt idx="44">
                  <c:v>0.24301336573511542</c:v>
                </c:pt>
                <c:pt idx="45">
                  <c:v>0.24301336573511542</c:v>
                </c:pt>
                <c:pt idx="46">
                  <c:v>0.21263669501822599</c:v>
                </c:pt>
                <c:pt idx="47">
                  <c:v>0.18226002430133659</c:v>
                </c:pt>
                <c:pt idx="48">
                  <c:v>0.15188335358444716</c:v>
                </c:pt>
                <c:pt idx="49">
                  <c:v>0.15188335358444716</c:v>
                </c:pt>
                <c:pt idx="50">
                  <c:v>0.15188335358444716</c:v>
                </c:pt>
                <c:pt idx="51">
                  <c:v>0.12150668286755771</c:v>
                </c:pt>
                <c:pt idx="52">
                  <c:v>9.1130012150668294E-2</c:v>
                </c:pt>
                <c:pt idx="53">
                  <c:v>9.1130012150668294E-2</c:v>
                </c:pt>
                <c:pt idx="54">
                  <c:v>6.0753341433778855E-2</c:v>
                </c:pt>
                <c:pt idx="55">
                  <c:v>6.0753341433778855E-2</c:v>
                </c:pt>
                <c:pt idx="56">
                  <c:v>6.0753341433778855E-2</c:v>
                </c:pt>
                <c:pt idx="57">
                  <c:v>6.0753341433778855E-2</c:v>
                </c:pt>
                <c:pt idx="58">
                  <c:v>6.0753341433778855E-2</c:v>
                </c:pt>
                <c:pt idx="59">
                  <c:v>3.0376670716889428E-2</c:v>
                </c:pt>
                <c:pt idx="60">
                  <c:v>3.0376670716889428E-2</c:v>
                </c:pt>
                <c:pt idx="61">
                  <c:v>3.0376670716889428E-2</c:v>
                </c:pt>
                <c:pt idx="62">
                  <c:v>3.0376670716889428E-2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FBD6-4372-BB16-42D2C58D01D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315391240"/>
        <c:axId val="315392808"/>
        <c:extLst>
          <c:ext xmlns:c15="http://schemas.microsoft.com/office/drawing/2012/chart" uri="{02D57815-91ED-43cb-92C2-25804820EDAC}">
            <c15:filteredBarSeries>
              <c15:ser>
                <c:idx val="0"/>
                <c:order val="0"/>
                <c:spPr>
                  <a:solidFill>
                    <a:schemeClr val="accent1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>
                      <c:ext uri="{02D57815-91ED-43cb-92C2-25804820EDAC}">
                        <c15:formulaRef>
                          <c15:sqref>'Tabla conjunta'!$H$2:$H$64</c15:sqref>
                        </c15:formulaRef>
                      </c:ext>
                    </c:extLst>
                    <c:strCache>
                      <c:ptCount val="63"/>
                      <c:pt idx="0">
                        <c:v>Pasto</c:v>
                      </c:pt>
                      <c:pt idx="1">
                        <c:v>Ipiales</c:v>
                      </c:pt>
                      <c:pt idx="2">
                        <c:v>San Andres De Tumaco</c:v>
                      </c:pt>
                      <c:pt idx="3">
                        <c:v>La Unión</c:v>
                      </c:pt>
                      <c:pt idx="4">
                        <c:v>Túquerres</c:v>
                      </c:pt>
                      <c:pt idx="5">
                        <c:v>Samaniego</c:v>
                      </c:pt>
                      <c:pt idx="6">
                        <c:v>Yacuanquer</c:v>
                      </c:pt>
                      <c:pt idx="7">
                        <c:v>Taminango</c:v>
                      </c:pt>
                      <c:pt idx="8">
                        <c:v>El Tablón De Gómez</c:v>
                      </c:pt>
                      <c:pt idx="9">
                        <c:v>Buesaco</c:v>
                      </c:pt>
                      <c:pt idx="10">
                        <c:v>Sandoná</c:v>
                      </c:pt>
                      <c:pt idx="11">
                        <c:v>Chachagüí</c:v>
                      </c:pt>
                      <c:pt idx="12">
                        <c:v>Policarpa</c:v>
                      </c:pt>
                      <c:pt idx="13">
                        <c:v>Pupiales</c:v>
                      </c:pt>
                      <c:pt idx="14">
                        <c:v>Aldana</c:v>
                      </c:pt>
                      <c:pt idx="15">
                        <c:v>Mallama</c:v>
                      </c:pt>
                      <c:pt idx="16">
                        <c:v>La Cruz</c:v>
                      </c:pt>
                      <c:pt idx="17">
                        <c:v>San Pedro De Cartago</c:v>
                      </c:pt>
                      <c:pt idx="18">
                        <c:v>Guachucal</c:v>
                      </c:pt>
                      <c:pt idx="19">
                        <c:v>La Florida</c:v>
                      </c:pt>
                      <c:pt idx="20">
                        <c:v>Puerres</c:v>
                      </c:pt>
                      <c:pt idx="21">
                        <c:v>Guaitarilla</c:v>
                      </c:pt>
                      <c:pt idx="22">
                        <c:v>Córdoba</c:v>
                      </c:pt>
                      <c:pt idx="23">
                        <c:v>San Pablo</c:v>
                      </c:pt>
                      <c:pt idx="24">
                        <c:v>Arboleda</c:v>
                      </c:pt>
                      <c:pt idx="25">
                        <c:v>Francisco Pizarro</c:v>
                      </c:pt>
                      <c:pt idx="26">
                        <c:v>Los Andes</c:v>
                      </c:pt>
                      <c:pt idx="27">
                        <c:v>Barbacoas</c:v>
                      </c:pt>
                      <c:pt idx="28">
                        <c:v>Tangua</c:v>
                      </c:pt>
                      <c:pt idx="29">
                        <c:v>Albán</c:v>
                      </c:pt>
                      <c:pt idx="30">
                        <c:v>Potosí</c:v>
                      </c:pt>
                      <c:pt idx="31">
                        <c:v>El Peñol</c:v>
                      </c:pt>
                      <c:pt idx="32">
                        <c:v>San Bernardo</c:v>
                      </c:pt>
                      <c:pt idx="33">
                        <c:v>Iles</c:v>
                      </c:pt>
                      <c:pt idx="34">
                        <c:v>San Lorenzo</c:v>
                      </c:pt>
                      <c:pt idx="35">
                        <c:v>Imués</c:v>
                      </c:pt>
                      <c:pt idx="36">
                        <c:v>Cumbal</c:v>
                      </c:pt>
                      <c:pt idx="37">
                        <c:v>Linares</c:v>
                      </c:pt>
                      <c:pt idx="38">
                        <c:v>Cuaspud</c:v>
                      </c:pt>
                      <c:pt idx="39">
                        <c:v>Funes</c:v>
                      </c:pt>
                      <c:pt idx="40">
                        <c:v>El Tambo</c:v>
                      </c:pt>
                      <c:pt idx="41">
                        <c:v>Ricaurte</c:v>
                      </c:pt>
                      <c:pt idx="42">
                        <c:v>Leiva</c:v>
                      </c:pt>
                      <c:pt idx="43">
                        <c:v>El Rosario</c:v>
                      </c:pt>
                      <c:pt idx="44">
                        <c:v>Cumbitara</c:v>
                      </c:pt>
                      <c:pt idx="45">
                        <c:v>Consaca</c:v>
                      </c:pt>
                      <c:pt idx="46">
                        <c:v>Santacruz</c:v>
                      </c:pt>
                      <c:pt idx="47">
                        <c:v>Ospina</c:v>
                      </c:pt>
                      <c:pt idx="48">
                        <c:v>Ancuyá</c:v>
                      </c:pt>
                      <c:pt idx="49">
                        <c:v>Sapuyes</c:v>
                      </c:pt>
                      <c:pt idx="50">
                        <c:v>Belén</c:v>
                      </c:pt>
                      <c:pt idx="51">
                        <c:v>Colón</c:v>
                      </c:pt>
                      <c:pt idx="52">
                        <c:v>Contadero</c:v>
                      </c:pt>
                      <c:pt idx="53">
                        <c:v>Magüi</c:v>
                      </c:pt>
                      <c:pt idx="54">
                        <c:v>Nariño</c:v>
                      </c:pt>
                      <c:pt idx="55">
                        <c:v>Providencia</c:v>
                      </c:pt>
                      <c:pt idx="56">
                        <c:v>La Llanada</c:v>
                      </c:pt>
                      <c:pt idx="57">
                        <c:v>Roberto Payán</c:v>
                      </c:pt>
                      <c:pt idx="58">
                        <c:v>El Charco</c:v>
                      </c:pt>
                      <c:pt idx="59">
                        <c:v>Mosquera</c:v>
                      </c:pt>
                      <c:pt idx="60">
                        <c:v>Olaya Herrera</c:v>
                      </c:pt>
                      <c:pt idx="61">
                        <c:v>Gualmatán</c:v>
                      </c:pt>
                      <c:pt idx="62">
                        <c:v>Santa Bárbara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'Tabla conjunta'!$I$2:$I$64</c15:sqref>
                        </c15:formulaRef>
                      </c:ext>
                    </c:extLst>
                    <c:numCache>
                      <c:formatCode>General</c:formatCode>
                      <c:ptCount val="63"/>
                      <c:pt idx="0">
                        <c:v>1952</c:v>
                      </c:pt>
                      <c:pt idx="1">
                        <c:v>246</c:v>
                      </c:pt>
                      <c:pt idx="2">
                        <c:v>139</c:v>
                      </c:pt>
                      <c:pt idx="3">
                        <c:v>88</c:v>
                      </c:pt>
                      <c:pt idx="4">
                        <c:v>70</c:v>
                      </c:pt>
                      <c:pt idx="5">
                        <c:v>47</c:v>
                      </c:pt>
                      <c:pt idx="6">
                        <c:v>44</c:v>
                      </c:pt>
                      <c:pt idx="7">
                        <c:v>38</c:v>
                      </c:pt>
                      <c:pt idx="8">
                        <c:v>29</c:v>
                      </c:pt>
                      <c:pt idx="9">
                        <c:v>28</c:v>
                      </c:pt>
                      <c:pt idx="10">
                        <c:v>27</c:v>
                      </c:pt>
                      <c:pt idx="11">
                        <c:v>25</c:v>
                      </c:pt>
                      <c:pt idx="12">
                        <c:v>25</c:v>
                      </c:pt>
                      <c:pt idx="13">
                        <c:v>21</c:v>
                      </c:pt>
                      <c:pt idx="14">
                        <c:v>21</c:v>
                      </c:pt>
                      <c:pt idx="15">
                        <c:v>20</c:v>
                      </c:pt>
                      <c:pt idx="16">
                        <c:v>20</c:v>
                      </c:pt>
                      <c:pt idx="17">
                        <c:v>19</c:v>
                      </c:pt>
                      <c:pt idx="18">
                        <c:v>19</c:v>
                      </c:pt>
                      <c:pt idx="19">
                        <c:v>19</c:v>
                      </c:pt>
                      <c:pt idx="20">
                        <c:v>18</c:v>
                      </c:pt>
                      <c:pt idx="21">
                        <c:v>18</c:v>
                      </c:pt>
                      <c:pt idx="22">
                        <c:v>18</c:v>
                      </c:pt>
                      <c:pt idx="23">
                        <c:v>18</c:v>
                      </c:pt>
                      <c:pt idx="24">
                        <c:v>18</c:v>
                      </c:pt>
                      <c:pt idx="25">
                        <c:v>17</c:v>
                      </c:pt>
                      <c:pt idx="26">
                        <c:v>16</c:v>
                      </c:pt>
                      <c:pt idx="27">
                        <c:v>16</c:v>
                      </c:pt>
                      <c:pt idx="28">
                        <c:v>15</c:v>
                      </c:pt>
                      <c:pt idx="29">
                        <c:v>15</c:v>
                      </c:pt>
                      <c:pt idx="30">
                        <c:v>14</c:v>
                      </c:pt>
                      <c:pt idx="31">
                        <c:v>13</c:v>
                      </c:pt>
                      <c:pt idx="32">
                        <c:v>13</c:v>
                      </c:pt>
                      <c:pt idx="33">
                        <c:v>12</c:v>
                      </c:pt>
                      <c:pt idx="34">
                        <c:v>12</c:v>
                      </c:pt>
                      <c:pt idx="35">
                        <c:v>12</c:v>
                      </c:pt>
                      <c:pt idx="36">
                        <c:v>12</c:v>
                      </c:pt>
                      <c:pt idx="37">
                        <c:v>12</c:v>
                      </c:pt>
                      <c:pt idx="38">
                        <c:v>11</c:v>
                      </c:pt>
                      <c:pt idx="39">
                        <c:v>11</c:v>
                      </c:pt>
                      <c:pt idx="40">
                        <c:v>9</c:v>
                      </c:pt>
                      <c:pt idx="41">
                        <c:v>9</c:v>
                      </c:pt>
                      <c:pt idx="42">
                        <c:v>9</c:v>
                      </c:pt>
                      <c:pt idx="43">
                        <c:v>9</c:v>
                      </c:pt>
                      <c:pt idx="44">
                        <c:v>8</c:v>
                      </c:pt>
                      <c:pt idx="45">
                        <c:v>8</c:v>
                      </c:pt>
                      <c:pt idx="46">
                        <c:v>7</c:v>
                      </c:pt>
                      <c:pt idx="47">
                        <c:v>6</c:v>
                      </c:pt>
                      <c:pt idx="48">
                        <c:v>5</c:v>
                      </c:pt>
                      <c:pt idx="49">
                        <c:v>5</c:v>
                      </c:pt>
                      <c:pt idx="50">
                        <c:v>5</c:v>
                      </c:pt>
                      <c:pt idx="51">
                        <c:v>4</c:v>
                      </c:pt>
                      <c:pt idx="52">
                        <c:v>3</c:v>
                      </c:pt>
                      <c:pt idx="53">
                        <c:v>3</c:v>
                      </c:pt>
                      <c:pt idx="54">
                        <c:v>2</c:v>
                      </c:pt>
                      <c:pt idx="55">
                        <c:v>2</c:v>
                      </c:pt>
                      <c:pt idx="56">
                        <c:v>2</c:v>
                      </c:pt>
                      <c:pt idx="57">
                        <c:v>2</c:v>
                      </c:pt>
                      <c:pt idx="58">
                        <c:v>2</c:v>
                      </c:pt>
                      <c:pt idx="59">
                        <c:v>1</c:v>
                      </c:pt>
                      <c:pt idx="60">
                        <c:v>1</c:v>
                      </c:pt>
                      <c:pt idx="61">
                        <c:v>1</c:v>
                      </c:pt>
                      <c:pt idx="62">
                        <c:v>1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6-FBD6-4372-BB16-42D2C58D01D2}"/>
                  </c:ext>
                </c:extLst>
              </c15:ser>
            </c15:filteredBarSeries>
          </c:ext>
        </c:extLst>
      </c:barChart>
      <c:catAx>
        <c:axId val="3153912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315392808"/>
        <c:crosses val="autoZero"/>
        <c:auto val="1"/>
        <c:lblAlgn val="ctr"/>
        <c:lblOffset val="100"/>
        <c:noMultiLvlLbl val="0"/>
      </c:catAx>
      <c:valAx>
        <c:axId val="315392808"/>
        <c:scaling>
          <c:orientation val="minMax"/>
          <c:max val="6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3153912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solidFill>
        <a:sysClr val="windowText" lastClr="000000"/>
      </a:solidFill>
      <a:round/>
    </a:ln>
    <a:effectLst/>
  </c:spPr>
  <c:txPr>
    <a:bodyPr/>
    <a:lstStyle/>
    <a:p>
      <a:pPr>
        <a:defRPr sz="1100">
          <a:solidFill>
            <a:schemeClr val="tx1"/>
          </a:solidFill>
        </a:defRPr>
      </a:pPr>
      <a:endParaRPr lang="es-CO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000"/>
            </a:pPr>
            <a:r>
              <a:rPr lang="es-CO" sz="1400" dirty="0"/>
              <a:t>TOTAL</a:t>
            </a:r>
            <a:r>
              <a:rPr lang="es-CO" sz="1400" baseline="0" dirty="0"/>
              <a:t> POBLACION BENEFIADA EN LOS 14 MUNICIPIOS CON LOS DISPOSITIVOS COMUNITARIOS ZOE/CE 2018</a:t>
            </a:r>
            <a:endParaRPr lang="es-CO" sz="1400" dirty="0"/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Hoja19!$A$17</c:f>
              <c:strCache>
                <c:ptCount val="1"/>
                <c:pt idx="0">
                  <c:v>CE</c:v>
                </c:pt>
              </c:strCache>
            </c:strRef>
          </c:tx>
          <c:spPr>
            <a:solidFill>
              <a:schemeClr val="accent6"/>
            </a:solidFill>
            <a:ln>
              <a:solidFill>
                <a:srgbClr val="92D050"/>
              </a:solidFill>
            </a:ln>
          </c:spPr>
          <c:invertIfNegative val="0"/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EC93-4F9B-9726-4E16369CC7A1}"/>
              </c:ext>
            </c:extLst>
          </c:dPt>
          <c:dLbls>
            <c:spPr>
              <a:solidFill>
                <a:schemeClr val="accent1">
                  <a:lumMod val="20000"/>
                  <a:lumOff val="80000"/>
                </a:schemeClr>
              </a:solidFill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800"/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Hoja19!$A$13:$A$14</c:f>
              <c:strCache>
                <c:ptCount val="2"/>
                <c:pt idx="0">
                  <c:v>C.E.       58,64</c:v>
                </c:pt>
                <c:pt idx="1">
                  <c:v>ZOE      41,36</c:v>
                </c:pt>
              </c:strCache>
            </c:strRef>
          </c:cat>
          <c:val>
            <c:numRef>
              <c:f>Hoja19!$B$13:$B$14</c:f>
              <c:numCache>
                <c:formatCode>General</c:formatCode>
                <c:ptCount val="2"/>
                <c:pt idx="0">
                  <c:v>7576</c:v>
                </c:pt>
                <c:pt idx="1">
                  <c:v>5343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C93-4F9B-9726-4E16369CC7A1}"/>
            </c:ext>
          </c:extLst>
        </c:ser>
        <c:ser>
          <c:idx val="1"/>
          <c:order val="1"/>
          <c:tx>
            <c:strRef>
              <c:f>Hoja19!$A$18</c:f>
              <c:strCache>
                <c:ptCount val="1"/>
                <c:pt idx="0">
                  <c:v>ZOE</c:v>
                </c:pt>
              </c:strCache>
            </c:strRef>
          </c:tx>
          <c:invertIfNegative val="0"/>
          <c:val>
            <c:numLit>
              <c:formatCode>General</c:formatCode>
              <c:ptCount val="1"/>
              <c:pt idx="0">
                <c:v>1</c:v>
              </c:pt>
            </c:numLit>
          </c:val>
          <c:extLst>
            <c:ext xmlns:c16="http://schemas.microsoft.com/office/drawing/2014/chart" uri="{C3380CC4-5D6E-409C-BE32-E72D297353CC}">
              <c16:uniqueId val="{00000003-EC93-4F9B-9726-4E16369CC7A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15395944"/>
        <c:axId val="315393592"/>
      </c:barChart>
      <c:catAx>
        <c:axId val="315395944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sz="1600"/>
            </a:pPr>
            <a:endParaRPr lang="es-CO"/>
          </a:p>
        </c:txPr>
        <c:crossAx val="315393592"/>
        <c:crosses val="autoZero"/>
        <c:auto val="1"/>
        <c:lblAlgn val="ctr"/>
        <c:lblOffset val="100"/>
        <c:noMultiLvlLbl val="0"/>
      </c:catAx>
      <c:valAx>
        <c:axId val="315393592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crossAx val="315395944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spPr>
    <a:ln>
      <a:solidFill>
        <a:schemeClr val="tx1"/>
      </a:solidFill>
    </a:ln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es-CO" dirty="0"/>
              <a:t>Distribución por sexo</a:t>
            </a:r>
          </a:p>
        </c:rich>
      </c:tx>
      <c:overlay val="0"/>
    </c:title>
    <c:autoTitleDeleted val="0"/>
    <c:view3D>
      <c:rotX val="75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4.009594146589749E-2"/>
          <c:y val="0.28720994264382277"/>
          <c:w val="0.89265461533306312"/>
          <c:h val="0.5708136902464287"/>
        </c:manualLayout>
      </c:layout>
      <c:pie3DChart>
        <c:varyColors val="1"/>
        <c:ser>
          <c:idx val="0"/>
          <c:order val="0"/>
          <c:explosion val="25"/>
          <c:dLbls>
            <c:spPr>
              <a:solidFill>
                <a:schemeClr val="accent1">
                  <a:lumMod val="20000"/>
                  <a:lumOff val="80000"/>
                </a:schemeClr>
              </a:solidFill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800"/>
                </a:pPr>
                <a:endParaRPr lang="es-CO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'[Gráfico en Microsoft Word]Hoja13'!$A$6:$A$7</c:f>
              <c:strCache>
                <c:ptCount val="2"/>
                <c:pt idx="0">
                  <c:v>Femenino     61,8</c:v>
                </c:pt>
                <c:pt idx="1">
                  <c:v>Masculino      38,2</c:v>
                </c:pt>
              </c:strCache>
            </c:strRef>
          </c:cat>
          <c:val>
            <c:numRef>
              <c:f>'[Gráfico en Microsoft Word]Hoja13'!$B$6:$B$7</c:f>
              <c:numCache>
                <c:formatCode>General</c:formatCode>
                <c:ptCount val="2"/>
                <c:pt idx="0">
                  <c:v>7981</c:v>
                </c:pt>
                <c:pt idx="1">
                  <c:v>4938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C4B-4CD6-96C1-5E5583D3A60C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</c:plotArea>
    <c:legend>
      <c:legendPos val="t"/>
      <c:overlay val="0"/>
      <c:txPr>
        <a:bodyPr/>
        <a:lstStyle/>
        <a:p>
          <a:pPr>
            <a:defRPr sz="1800"/>
          </a:pPr>
          <a:endParaRPr lang="es-CO"/>
        </a:p>
      </c:txPr>
    </c:legend>
    <c:plotVisOnly val="1"/>
    <c:dispBlanksAs val="zero"/>
    <c:showDLblsOverMax val="0"/>
  </c:chart>
  <c:spPr>
    <a:ln>
      <a:solidFill>
        <a:srgbClr val="44546A"/>
      </a:solidFill>
    </a:ln>
  </c:spPr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en-US" sz="1200"/>
              <a:t>TOTAL PERSONAS BENEFICIADAS POR MUNICIPIO ZOE/CE -</a:t>
            </a:r>
            <a:r>
              <a:rPr lang="en-US" sz="1200" baseline="0"/>
              <a:t> 2018</a:t>
            </a:r>
            <a:endParaRPr lang="en-US" sz="1200"/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Hoja9!$A$17</c:f>
              <c:strCache>
                <c:ptCount val="1"/>
                <c:pt idx="0">
                  <c:v>TOTAL: 12919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800"/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Hoja9!$A$2:$A$15</c:f>
              <c:strCache>
                <c:ptCount val="14"/>
                <c:pt idx="0">
                  <c:v>APONTE</c:v>
                </c:pt>
                <c:pt idx="1">
                  <c:v>BUESACO</c:v>
                </c:pt>
                <c:pt idx="2">
                  <c:v>CHACHAGUI</c:v>
                </c:pt>
                <c:pt idx="3">
                  <c:v>COLON</c:v>
                </c:pt>
                <c:pt idx="4">
                  <c:v>CONSACA</c:v>
                </c:pt>
                <c:pt idx="5">
                  <c:v>IPIALES</c:v>
                </c:pt>
                <c:pt idx="6">
                  <c:v>GUACHUCAL</c:v>
                </c:pt>
                <c:pt idx="7">
                  <c:v>NARIÑO</c:v>
                </c:pt>
                <c:pt idx="8">
                  <c:v>POLICARPA</c:v>
                </c:pt>
                <c:pt idx="9">
                  <c:v>POTOSI</c:v>
                </c:pt>
                <c:pt idx="10">
                  <c:v>TUMACO</c:v>
                </c:pt>
                <c:pt idx="11">
                  <c:v>RICAURTE</c:v>
                </c:pt>
                <c:pt idx="12">
                  <c:v>SANDONA</c:v>
                </c:pt>
                <c:pt idx="13">
                  <c:v>TAMBO</c:v>
                </c:pt>
              </c:strCache>
            </c:strRef>
          </c:cat>
          <c:val>
            <c:numRef>
              <c:f>Hoja9!$B$2:$B$15</c:f>
              <c:numCache>
                <c:formatCode>General</c:formatCode>
                <c:ptCount val="14"/>
                <c:pt idx="0">
                  <c:v>222</c:v>
                </c:pt>
                <c:pt idx="1">
                  <c:v>2565</c:v>
                </c:pt>
                <c:pt idx="2">
                  <c:v>520</c:v>
                </c:pt>
                <c:pt idx="3">
                  <c:v>1324</c:v>
                </c:pt>
                <c:pt idx="4">
                  <c:v>362</c:v>
                </c:pt>
                <c:pt idx="5">
                  <c:v>793</c:v>
                </c:pt>
                <c:pt idx="6">
                  <c:v>528</c:v>
                </c:pt>
                <c:pt idx="7">
                  <c:v>472</c:v>
                </c:pt>
                <c:pt idx="8">
                  <c:v>715</c:v>
                </c:pt>
                <c:pt idx="9">
                  <c:v>1496</c:v>
                </c:pt>
                <c:pt idx="10">
                  <c:v>1196</c:v>
                </c:pt>
                <c:pt idx="11">
                  <c:v>1188</c:v>
                </c:pt>
                <c:pt idx="12">
                  <c:v>730</c:v>
                </c:pt>
                <c:pt idx="13">
                  <c:v>808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90B-4855-BE07-D352AB8C225F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400225064"/>
        <c:axId val="400224280"/>
      </c:barChart>
      <c:valAx>
        <c:axId val="400224280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one"/>
        <c:crossAx val="400225064"/>
        <c:crosses val="autoZero"/>
        <c:crossBetween val="between"/>
      </c:valAx>
      <c:catAx>
        <c:axId val="400225064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sz="1600"/>
            </a:pPr>
            <a:endParaRPr lang="es-CO"/>
          </a:p>
        </c:txPr>
        <c:crossAx val="400224280"/>
        <c:crosses val="autoZero"/>
        <c:auto val="1"/>
        <c:lblAlgn val="ctr"/>
        <c:lblOffset val="100"/>
        <c:noMultiLvlLbl val="0"/>
      </c:catAx>
      <c:spPr>
        <a:noFill/>
        <a:ln w="25400">
          <a:noFill/>
        </a:ln>
      </c:spPr>
    </c:plotArea>
    <c:legend>
      <c:legendPos val="t"/>
      <c:overlay val="0"/>
    </c:legend>
    <c:plotVisOnly val="1"/>
    <c:dispBlanksAs val="gap"/>
    <c:showDLblsOverMax val="0"/>
  </c:chart>
  <c:spPr>
    <a:ln>
      <a:solidFill>
        <a:srgbClr val="5B9BD5"/>
      </a:solidFill>
    </a:ln>
  </c:spPr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s-CO"/>
              <a:t>SITUACIONES</a:t>
            </a:r>
            <a:r>
              <a:rPr lang="es-CO" baseline="0"/>
              <a:t> DETECTADAS</a:t>
            </a:r>
            <a:endParaRPr lang="es-CO"/>
          </a:p>
        </c:rich>
      </c:tx>
      <c:overlay val="0"/>
    </c:title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3.4869019750909516E-2"/>
          <c:y val="0.14019840252547719"/>
          <c:w val="0.69752051263862391"/>
          <c:h val="0.82872684660900531"/>
        </c:manualLayout>
      </c:layout>
      <c:pie3DChart>
        <c:varyColors val="1"/>
        <c:ser>
          <c:idx val="0"/>
          <c:order val="0"/>
          <c:explosion val="25"/>
          <c:dLbls>
            <c:spPr>
              <a:solidFill>
                <a:schemeClr val="accent1">
                  <a:lumMod val="20000"/>
                  <a:lumOff val="80000"/>
                </a:schemeClr>
              </a:solidFill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600"/>
                </a:pPr>
                <a:endParaRPr lang="es-CO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Hoja6!$A$3:$A$15</c:f>
              <c:strCache>
                <c:ptCount val="13"/>
                <c:pt idx="0">
                  <c:v>Abandono familiar  146%</c:v>
                </c:pt>
                <c:pt idx="1">
                  <c:v>Abuso sexual     176%</c:v>
                </c:pt>
                <c:pt idx="2">
                  <c:v>Acoso sexual  71%</c:v>
                </c:pt>
                <c:pt idx="3">
                  <c:v>Bulling  408%</c:v>
                </c:pt>
                <c:pt idx="4">
                  <c:v>Consumo de SPA  2940%</c:v>
                </c:pt>
                <c:pt idx="5">
                  <c:v>Cutting   31%</c:v>
                </c:pt>
                <c:pt idx="6">
                  <c:v>Depresión   590%</c:v>
                </c:pt>
                <c:pt idx="7">
                  <c:v>Ideación suicida  75%</c:v>
                </c:pt>
                <c:pt idx="8">
                  <c:v>Intentos de suicidio  590%</c:v>
                </c:pt>
                <c:pt idx="9">
                  <c:v>maltrato infantil  172%</c:v>
                </c:pt>
                <c:pt idx="10">
                  <c:v>Problemas de disciplina  909%</c:v>
                </c:pt>
                <c:pt idx="11">
                  <c:v>VIF   570%</c:v>
                </c:pt>
                <c:pt idx="12">
                  <c:v>Otros  4272%</c:v>
                </c:pt>
              </c:strCache>
            </c:strRef>
          </c:cat>
          <c:val>
            <c:numRef>
              <c:f>Hoja6!$B$3:$B$15</c:f>
              <c:numCache>
                <c:formatCode>General</c:formatCode>
                <c:ptCount val="13"/>
                <c:pt idx="0">
                  <c:v>189</c:v>
                </c:pt>
                <c:pt idx="1">
                  <c:v>227</c:v>
                </c:pt>
                <c:pt idx="2">
                  <c:v>92</c:v>
                </c:pt>
                <c:pt idx="3">
                  <c:v>527</c:v>
                </c:pt>
                <c:pt idx="4">
                  <c:v>3798</c:v>
                </c:pt>
                <c:pt idx="5">
                  <c:v>40</c:v>
                </c:pt>
                <c:pt idx="6">
                  <c:v>292</c:v>
                </c:pt>
                <c:pt idx="7">
                  <c:v>97</c:v>
                </c:pt>
                <c:pt idx="8">
                  <c:v>5</c:v>
                </c:pt>
                <c:pt idx="9">
                  <c:v>222</c:v>
                </c:pt>
                <c:pt idx="10">
                  <c:v>1174</c:v>
                </c:pt>
                <c:pt idx="11">
                  <c:v>737</c:v>
                </c:pt>
                <c:pt idx="12">
                  <c:v>5519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008-4738-9B11-D1C782D1C1E4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</c:plotArea>
    <c:legend>
      <c:legendPos val="r"/>
      <c:overlay val="0"/>
      <c:txPr>
        <a:bodyPr/>
        <a:lstStyle/>
        <a:p>
          <a:pPr>
            <a:defRPr sz="1800"/>
          </a:pPr>
          <a:endParaRPr lang="es-CO"/>
        </a:p>
      </c:txPr>
    </c:legend>
    <c:plotVisOnly val="1"/>
    <c:dispBlanksAs val="zero"/>
    <c:showDLblsOverMax val="0"/>
  </c:chart>
  <c:externalData r:id="rId1">
    <c:autoUpdate val="0"/>
  </c:externalData>
  <c:userShapes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es-CO"/>
              <a:t>Total población beneficiada según Dispositivo Comunitario 2019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dLbls>
            <c:dLbl>
              <c:idx val="0"/>
              <c:layout>
                <c:manualLayout>
                  <c:x val="0"/>
                  <c:y val="-2.358544099409646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CC9A-4980-A804-B0E0E84069D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800" b="1"/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(Hoja1!$C$3;Hoja1!$E$3)</c:f>
              <c:strCache>
                <c:ptCount val="2"/>
                <c:pt idx="0">
                  <c:v>CE</c:v>
                </c:pt>
                <c:pt idx="1">
                  <c:v>ZOE</c:v>
                </c:pt>
              </c:strCache>
            </c:strRef>
          </c:cat>
          <c:val>
            <c:numRef>
              <c:f>(Hoja1!$C$14;Hoja1!$E$14)</c:f>
              <c:numCache>
                <c:formatCode>General</c:formatCode>
                <c:ptCount val="2"/>
                <c:pt idx="0">
                  <c:v>2645</c:v>
                </c:pt>
                <c:pt idx="1">
                  <c:v>5156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FB7-4449-A139-09ED2245925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00223888"/>
        <c:axId val="400227416"/>
      </c:barChart>
      <c:catAx>
        <c:axId val="400223888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600"/>
                </a:pPr>
                <a:r>
                  <a:rPr lang="es-CO" sz="1600"/>
                  <a:t>Dispositivo Comunitario</a:t>
                </a:r>
              </a:p>
            </c:rich>
          </c:tx>
          <c:overlay val="0"/>
        </c:title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sz="2000"/>
            </a:pPr>
            <a:endParaRPr lang="es-CO"/>
          </a:p>
        </c:txPr>
        <c:crossAx val="400227416"/>
        <c:crosses val="autoZero"/>
        <c:auto val="1"/>
        <c:lblAlgn val="ctr"/>
        <c:lblOffset val="100"/>
        <c:noMultiLvlLbl val="0"/>
      </c:catAx>
      <c:valAx>
        <c:axId val="400227416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s-CO"/>
                  <a:t>Beneficiarios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400223888"/>
        <c:crosses val="autoZero"/>
        <c:crossBetween val="between"/>
      </c:valAx>
    </c:plotArea>
    <c:plotVisOnly val="1"/>
    <c:dispBlanksAs val="gap"/>
    <c:showDLblsOverMax val="0"/>
  </c:chart>
  <c:externalData r:id="rId2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title>
      <c:tx>
        <c:rich>
          <a:bodyPr/>
          <a:lstStyle/>
          <a:p>
            <a:pPr>
              <a:defRPr/>
            </a:pPr>
            <a:r>
              <a:rPr lang="es-CO"/>
              <a:t>Població</a:t>
            </a:r>
            <a:r>
              <a:rPr lang="es-CO" baseline="0"/>
              <a:t>n beneficiada según grupo de edad Dispositivos Comunitarios 2019</a:t>
            </a:r>
            <a:endParaRPr lang="es-CO"/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FFC00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1"/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Hoja1!$D$3:$D$14</c:f>
              <c:strCache>
                <c:ptCount val="12"/>
                <c:pt idx="0">
                  <c:v>6 a 11</c:v>
                </c:pt>
                <c:pt idx="1">
                  <c:v>12 a 17</c:v>
                </c:pt>
                <c:pt idx="2">
                  <c:v>18-22</c:v>
                </c:pt>
                <c:pt idx="3">
                  <c:v>23-28</c:v>
                </c:pt>
                <c:pt idx="4">
                  <c:v>29-34</c:v>
                </c:pt>
                <c:pt idx="5">
                  <c:v>35-39</c:v>
                </c:pt>
                <c:pt idx="6">
                  <c:v>40-44</c:v>
                </c:pt>
                <c:pt idx="7">
                  <c:v>45-49</c:v>
                </c:pt>
                <c:pt idx="8">
                  <c:v>50-52</c:v>
                </c:pt>
                <c:pt idx="9">
                  <c:v>53-55</c:v>
                </c:pt>
                <c:pt idx="10">
                  <c:v>56-59</c:v>
                </c:pt>
                <c:pt idx="11">
                  <c:v>mayor de 60</c:v>
                </c:pt>
              </c:strCache>
            </c:strRef>
          </c:cat>
          <c:val>
            <c:numRef>
              <c:f>Hoja1!$E$3:$E$14</c:f>
              <c:numCache>
                <c:formatCode>General</c:formatCode>
                <c:ptCount val="12"/>
                <c:pt idx="0">
                  <c:v>1414</c:v>
                </c:pt>
                <c:pt idx="1">
                  <c:v>2912</c:v>
                </c:pt>
                <c:pt idx="2">
                  <c:v>356</c:v>
                </c:pt>
                <c:pt idx="3">
                  <c:v>595</c:v>
                </c:pt>
                <c:pt idx="4">
                  <c:v>579</c:v>
                </c:pt>
                <c:pt idx="5">
                  <c:v>641</c:v>
                </c:pt>
                <c:pt idx="6">
                  <c:v>433</c:v>
                </c:pt>
                <c:pt idx="7">
                  <c:v>330</c:v>
                </c:pt>
                <c:pt idx="8">
                  <c:v>161</c:v>
                </c:pt>
                <c:pt idx="9">
                  <c:v>125</c:v>
                </c:pt>
                <c:pt idx="10">
                  <c:v>111</c:v>
                </c:pt>
                <c:pt idx="11">
                  <c:v>144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9FD-4BA5-A1F8-A1CC832A01B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00226632"/>
        <c:axId val="400227808"/>
      </c:barChart>
      <c:catAx>
        <c:axId val="400226632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600"/>
                </a:pPr>
                <a:r>
                  <a:rPr lang="es-CO" sz="1600"/>
                  <a:t>Grupo</a:t>
                </a:r>
                <a:r>
                  <a:rPr lang="es-CO" sz="1600" baseline="0"/>
                  <a:t> de edad</a:t>
                </a:r>
                <a:endParaRPr lang="es-CO" sz="1600"/>
              </a:p>
            </c:rich>
          </c:tx>
          <c:overlay val="0"/>
        </c:title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sz="1600" b="1"/>
            </a:pPr>
            <a:endParaRPr lang="es-CO"/>
          </a:p>
        </c:txPr>
        <c:crossAx val="400227808"/>
        <c:crosses val="autoZero"/>
        <c:auto val="1"/>
        <c:lblAlgn val="ctr"/>
        <c:lblOffset val="100"/>
        <c:noMultiLvlLbl val="0"/>
      </c:catAx>
      <c:valAx>
        <c:axId val="400227808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s-CO"/>
                  <a:t>Beneficiarios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400226632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0.71516</cdr:x>
      <cdr:y>0.40019</cdr:y>
    </cdr:from>
    <cdr:to>
      <cdr:x>0.95253</cdr:x>
      <cdr:y>0.46157</cdr:y>
    </cdr:to>
    <cdr:sp macro="" textlink="">
      <cdr:nvSpPr>
        <cdr:cNvPr id="2" name="Rectángulo redondeado 1"/>
        <cdr:cNvSpPr/>
      </cdr:nvSpPr>
      <cdr:spPr>
        <a:xfrm xmlns:a="http://schemas.openxmlformats.org/drawingml/2006/main">
          <a:off x="8178954" y="2049510"/>
          <a:ext cx="2714625" cy="314325"/>
        </a:xfrm>
        <a:prstGeom xmlns:a="http://schemas.openxmlformats.org/drawingml/2006/main" prst="roundRect">
          <a:avLst/>
        </a:prstGeom>
        <a:noFill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s-CO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077C97-28CC-4C37-8A01-F8925219C0D5}" type="datetimeFigureOut">
              <a:rPr lang="es-CO" smtClean="0"/>
              <a:t>25/02/2022</a:t>
            </a:fld>
            <a:endParaRPr lang="es-CO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O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0F24A0-C6F6-441A-9695-426366F8470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9521691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0F24A0-C6F6-441A-9695-426366F84706}" type="slidenum">
              <a:rPr lang="es-CO" smtClean="0"/>
              <a:t>13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1744649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0F24A0-C6F6-441A-9695-426366F84706}" type="slidenum">
              <a:rPr lang="es-CO" smtClean="0"/>
              <a:t>22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606247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1"/>
          <p:cNvSpPr>
            <a:spLocks noGrp="1"/>
          </p:cNvSpPr>
          <p:nvPr>
            <p:ph type="ctrTitle"/>
          </p:nvPr>
        </p:nvSpPr>
        <p:spPr>
          <a:xfrm>
            <a:off x="914400" y="1808794"/>
            <a:ext cx="10363200" cy="1799860"/>
          </a:xfrm>
        </p:spPr>
        <p:txBody>
          <a:bodyPr rtlCol="0" anchor="t">
            <a:normAutofit/>
          </a:bodyPr>
          <a:lstStyle>
            <a:lvl1pPr algn="ctr">
              <a:defRPr/>
            </a:lvl1pPr>
          </a:lstStyle>
          <a:p>
            <a:r>
              <a:rPr lang="es-ES" dirty="0"/>
              <a:t>Clic para editar título</a:t>
            </a: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20765918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61322" y="365127"/>
            <a:ext cx="8446053" cy="509517"/>
          </a:xfrm>
        </p:spPr>
        <p:txBody>
          <a:bodyPr/>
          <a:lstStyle>
            <a:lvl1pPr algn="ctr">
              <a:defRPr/>
            </a:lvl1pPr>
          </a:lstStyle>
          <a:p>
            <a:r>
              <a:rPr lang="es-ES"/>
              <a:t>Clic para editar título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26548" y="1645217"/>
            <a:ext cx="10515600" cy="4351338"/>
          </a:xfrm>
        </p:spPr>
        <p:txBody>
          <a:bodyPr/>
          <a:lstStyle/>
          <a:p>
            <a:pPr lvl="0"/>
            <a:r>
              <a:rPr lang="es-ES" dirty="0"/>
              <a:t>Haga clic para modificar el estilo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9414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65174" y="365127"/>
            <a:ext cx="7943573" cy="390248"/>
          </a:xfrm>
        </p:spPr>
        <p:txBody>
          <a:bodyPr/>
          <a:lstStyle/>
          <a:p>
            <a:r>
              <a:rPr lang="es-ES" dirty="0"/>
              <a:t>Clic para editar título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70990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6496" y="170990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45180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314702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personalizad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138274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CCD31A-3329-457A-A25A-CB3DEDA9B135}" type="datetimeFigureOut">
              <a:rPr lang="es-CO" smtClean="0"/>
              <a:t>25/02/2022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B6BFF2-8267-4C2D-8C25-AEC266223E4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7076396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838200" y="365126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_tradnl"/>
              <a:t>Clic para editar título</a:t>
            </a:r>
            <a:endParaRPr lang="en-US" altLang="es-ES_tradnl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_tradnl"/>
              <a:t>Haga clic para modificar el estilo de texto del patrón</a:t>
            </a:r>
          </a:p>
          <a:p>
            <a:pPr lvl="1"/>
            <a:r>
              <a:rPr lang="es-ES" altLang="es-ES_tradnl"/>
              <a:t>Segundo nivel</a:t>
            </a:r>
          </a:p>
          <a:p>
            <a:pPr lvl="2"/>
            <a:r>
              <a:rPr lang="es-ES" altLang="es-ES_tradnl"/>
              <a:t>Tercer nivel</a:t>
            </a:r>
          </a:p>
          <a:p>
            <a:pPr lvl="3"/>
            <a:r>
              <a:rPr lang="es-ES" altLang="es-ES_tradnl"/>
              <a:t>Cuarto nivel</a:t>
            </a:r>
          </a:p>
          <a:p>
            <a:pPr lvl="4"/>
            <a:r>
              <a:rPr lang="es-ES" altLang="es-ES_tradnl"/>
              <a:t>Quinto nivel</a:t>
            </a:r>
            <a:endParaRPr lang="en-US" altLang="es-ES_trad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A07721B-F2F6-1247-A063-CDCB455693DD}" type="datetimeFigureOut">
              <a:rPr lang="es-ES_tradnl"/>
              <a:pPr>
                <a:defRPr/>
              </a:pPr>
              <a:t>25/02/2022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81B73709-E67A-8045-95C2-F3CEAB254E87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85" r:id="rId6"/>
  </p:sldLayoutIdLst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charset="0"/>
        </a:defRPr>
      </a:lvl9pPr>
    </p:titleStyle>
    <p:bodyStyle>
      <a:lvl1pPr marL="228600" indent="-228600" algn="l" rtl="0" eaLnBrk="1" fontAlgn="base" hangingPunct="1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5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6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7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8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9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10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10.emf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4" Type="http://schemas.openxmlformats.org/officeDocument/2006/relationships/chart" Target="../charts/char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ctrTitle"/>
          </p:nvPr>
        </p:nvSpPr>
        <p:spPr>
          <a:xfrm>
            <a:off x="914400" y="1385893"/>
            <a:ext cx="10363200" cy="3357565"/>
          </a:xfrm>
        </p:spPr>
        <p:txBody>
          <a:bodyPr>
            <a:normAutofit/>
          </a:bodyPr>
          <a:lstStyle/>
          <a:p>
            <a:r>
              <a:rPr lang="es-CO" dirty="0"/>
              <a:t>CARACTERIZACIÓN CONUSMO DE SUSTANCIAS PSICOACTIVAS</a:t>
            </a:r>
            <a:br>
              <a:rPr lang="es-CO" dirty="0"/>
            </a:br>
            <a:br>
              <a:rPr lang="es-CO" dirty="0"/>
            </a:br>
            <a:r>
              <a:rPr lang="es-CO" dirty="0"/>
              <a:t>DEPARTAMENTO DE NARIÑO</a:t>
            </a:r>
            <a:br>
              <a:rPr lang="es-CO" dirty="0"/>
            </a:br>
            <a:r>
              <a:rPr lang="es-CO" dirty="0"/>
              <a:t>2016 - 2019</a:t>
            </a:r>
          </a:p>
        </p:txBody>
      </p:sp>
    </p:spTree>
    <p:extLst>
      <p:ext uri="{BB962C8B-B14F-4D97-AF65-F5344CB8AC3E}">
        <p14:creationId xmlns:p14="http://schemas.microsoft.com/office/powerpoint/2010/main" val="423762536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961322" y="110368"/>
            <a:ext cx="8446053" cy="509517"/>
          </a:xfrm>
        </p:spPr>
        <p:txBody>
          <a:bodyPr/>
          <a:lstStyle/>
          <a:p>
            <a:r>
              <a:rPr lang="es-CO" dirty="0"/>
              <a:t>Contextualización 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189921" y="854213"/>
            <a:ext cx="7988853" cy="1268357"/>
          </a:xfrm>
        </p:spPr>
        <p:txBody>
          <a:bodyPr/>
          <a:lstStyle/>
          <a:p>
            <a:pPr marL="0" indent="0" algn="ctr">
              <a:buNone/>
            </a:pPr>
            <a:r>
              <a:rPr lang="es-CO" dirty="0"/>
              <a:t>Estudio Nacional de consumo de sustancias psicoactivas en población escolar Colombia 2016</a:t>
            </a:r>
          </a:p>
        </p:txBody>
      </p:sp>
      <p:sp>
        <p:nvSpPr>
          <p:cNvPr id="4" name="Rectángulo 3"/>
          <p:cNvSpPr/>
          <p:nvPr/>
        </p:nvSpPr>
        <p:spPr>
          <a:xfrm>
            <a:off x="1794684" y="1999218"/>
            <a:ext cx="790177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O" sz="2400" dirty="0"/>
              <a:t>Consumo departamento de Nariño, frente a panorama global:</a:t>
            </a:r>
          </a:p>
        </p:txBody>
      </p:sp>
      <p:graphicFrame>
        <p:nvGraphicFramePr>
          <p:cNvPr id="5" name="Tab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3073602"/>
              </p:ext>
            </p:extLst>
          </p:nvPr>
        </p:nvGraphicFramePr>
        <p:xfrm>
          <a:off x="325436" y="2756763"/>
          <a:ext cx="8532813" cy="750570"/>
        </p:xfrm>
        <a:graphic>
          <a:graphicData uri="http://schemas.openxmlformats.org/drawingml/2006/table">
            <a:tbl>
              <a:tblPr/>
              <a:tblGrid>
                <a:gridCol w="5405720">
                  <a:extLst>
                    <a:ext uri="{9D8B030D-6E8A-4147-A177-3AD203B41FA5}">
                      <a16:colId xmlns:a16="http://schemas.microsoft.com/office/drawing/2014/main" val="3692744223"/>
                    </a:ext>
                  </a:extLst>
                </a:gridCol>
                <a:gridCol w="813482">
                  <a:extLst>
                    <a:ext uri="{9D8B030D-6E8A-4147-A177-3AD203B41FA5}">
                      <a16:colId xmlns:a16="http://schemas.microsoft.com/office/drawing/2014/main" val="354779336"/>
                    </a:ext>
                  </a:extLst>
                </a:gridCol>
                <a:gridCol w="774120">
                  <a:extLst>
                    <a:ext uri="{9D8B030D-6E8A-4147-A177-3AD203B41FA5}">
                      <a16:colId xmlns:a16="http://schemas.microsoft.com/office/drawing/2014/main" val="3884182340"/>
                    </a:ext>
                  </a:extLst>
                </a:gridCol>
                <a:gridCol w="874711">
                  <a:extLst>
                    <a:ext uri="{9D8B030D-6E8A-4147-A177-3AD203B41FA5}">
                      <a16:colId xmlns:a16="http://schemas.microsoft.com/office/drawing/2014/main" val="2692373133"/>
                    </a:ext>
                  </a:extLst>
                </a:gridCol>
                <a:gridCol w="664780">
                  <a:extLst>
                    <a:ext uri="{9D8B030D-6E8A-4147-A177-3AD203B41FA5}">
                      <a16:colId xmlns:a16="http://schemas.microsoft.com/office/drawing/2014/main" val="2334030387"/>
                    </a:ext>
                  </a:extLst>
                </a:gridCol>
              </a:tblGrid>
              <a:tr h="190500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s-CO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Tabaco/cigarrillo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7128681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just" fontAlgn="ctr"/>
                      <a:r>
                        <a:rPr lang="es-CO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Prevalencia último mes de uso de tabaco entre estudiantes secundarios, según dominio departamental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Nariño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13,10%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Todo el país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8,10%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19659514"/>
                  </a:ext>
                </a:extLst>
              </a:tr>
            </a:tbl>
          </a:graphicData>
        </a:graphic>
      </p:graphicFrame>
      <p:graphicFrame>
        <p:nvGraphicFramePr>
          <p:cNvPr id="7" name="Tab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227229"/>
              </p:ext>
            </p:extLst>
          </p:nvPr>
        </p:nvGraphicFramePr>
        <p:xfrm>
          <a:off x="3726897" y="3729269"/>
          <a:ext cx="8111091" cy="750570"/>
        </p:xfrm>
        <a:graphic>
          <a:graphicData uri="http://schemas.openxmlformats.org/drawingml/2006/table">
            <a:tbl>
              <a:tblPr/>
              <a:tblGrid>
                <a:gridCol w="5138550">
                  <a:extLst>
                    <a:ext uri="{9D8B030D-6E8A-4147-A177-3AD203B41FA5}">
                      <a16:colId xmlns:a16="http://schemas.microsoft.com/office/drawing/2014/main" val="1846532272"/>
                    </a:ext>
                  </a:extLst>
                </a:gridCol>
                <a:gridCol w="773277">
                  <a:extLst>
                    <a:ext uri="{9D8B030D-6E8A-4147-A177-3AD203B41FA5}">
                      <a16:colId xmlns:a16="http://schemas.microsoft.com/office/drawing/2014/main" val="1293323225"/>
                    </a:ext>
                  </a:extLst>
                </a:gridCol>
                <a:gridCol w="735860">
                  <a:extLst>
                    <a:ext uri="{9D8B030D-6E8A-4147-A177-3AD203B41FA5}">
                      <a16:colId xmlns:a16="http://schemas.microsoft.com/office/drawing/2014/main" val="2367004527"/>
                    </a:ext>
                  </a:extLst>
                </a:gridCol>
                <a:gridCol w="831480">
                  <a:extLst>
                    <a:ext uri="{9D8B030D-6E8A-4147-A177-3AD203B41FA5}">
                      <a16:colId xmlns:a16="http://schemas.microsoft.com/office/drawing/2014/main" val="3864613249"/>
                    </a:ext>
                  </a:extLst>
                </a:gridCol>
                <a:gridCol w="631924">
                  <a:extLst>
                    <a:ext uri="{9D8B030D-6E8A-4147-A177-3AD203B41FA5}">
                      <a16:colId xmlns:a16="http://schemas.microsoft.com/office/drawing/2014/main" val="2017283663"/>
                    </a:ext>
                  </a:extLst>
                </a:gridCol>
              </a:tblGrid>
              <a:tr h="190500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s-CO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Alcohol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6385510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algn="just" fontAlgn="ctr"/>
                      <a:r>
                        <a:rPr lang="es-CO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Prevalencia último mes de alcohol, según dominio departamental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Nariño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38,50%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Todo el país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88760103"/>
                  </a:ext>
                </a:extLst>
              </a:tr>
            </a:tbl>
          </a:graphicData>
        </a:graphic>
      </p:graphicFrame>
      <p:graphicFrame>
        <p:nvGraphicFramePr>
          <p:cNvPr id="10" name="Tabla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2714878"/>
              </p:ext>
            </p:extLst>
          </p:nvPr>
        </p:nvGraphicFramePr>
        <p:xfrm>
          <a:off x="268286" y="4695507"/>
          <a:ext cx="9061451" cy="750570"/>
        </p:xfrm>
        <a:graphic>
          <a:graphicData uri="http://schemas.openxmlformats.org/drawingml/2006/table">
            <a:tbl>
              <a:tblPr/>
              <a:tblGrid>
                <a:gridCol w="5740624">
                  <a:extLst>
                    <a:ext uri="{9D8B030D-6E8A-4147-A177-3AD203B41FA5}">
                      <a16:colId xmlns:a16="http://schemas.microsoft.com/office/drawing/2014/main" val="3055977855"/>
                    </a:ext>
                  </a:extLst>
                </a:gridCol>
                <a:gridCol w="863881">
                  <a:extLst>
                    <a:ext uri="{9D8B030D-6E8A-4147-A177-3AD203B41FA5}">
                      <a16:colId xmlns:a16="http://schemas.microsoft.com/office/drawing/2014/main" val="2399241701"/>
                    </a:ext>
                  </a:extLst>
                </a:gridCol>
                <a:gridCol w="822079">
                  <a:extLst>
                    <a:ext uri="{9D8B030D-6E8A-4147-A177-3AD203B41FA5}">
                      <a16:colId xmlns:a16="http://schemas.microsoft.com/office/drawing/2014/main" val="2957462503"/>
                    </a:ext>
                  </a:extLst>
                </a:gridCol>
                <a:gridCol w="928902">
                  <a:extLst>
                    <a:ext uri="{9D8B030D-6E8A-4147-A177-3AD203B41FA5}">
                      <a16:colId xmlns:a16="http://schemas.microsoft.com/office/drawing/2014/main" val="4136981974"/>
                    </a:ext>
                  </a:extLst>
                </a:gridCol>
                <a:gridCol w="705965">
                  <a:extLst>
                    <a:ext uri="{9D8B030D-6E8A-4147-A177-3AD203B41FA5}">
                      <a16:colId xmlns:a16="http://schemas.microsoft.com/office/drawing/2014/main" val="952817930"/>
                    </a:ext>
                  </a:extLst>
                </a:gridCol>
              </a:tblGrid>
              <a:tr h="190500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s-CO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Marihuana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7229512"/>
                  </a:ext>
                </a:extLst>
              </a:tr>
              <a:tr h="409575">
                <a:tc>
                  <a:txBody>
                    <a:bodyPr/>
                    <a:lstStyle/>
                    <a:p>
                      <a:pPr algn="just" fontAlgn="ctr"/>
                      <a:r>
                        <a:rPr lang="es-CO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Prevalencia último año de uso de marihuana, según dominio departamental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Nariño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9,60%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Todo el país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8,00%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88153096"/>
                  </a:ext>
                </a:extLst>
              </a:tr>
            </a:tbl>
          </a:graphicData>
        </a:graphic>
      </p:graphicFrame>
      <p:graphicFrame>
        <p:nvGraphicFramePr>
          <p:cNvPr id="11" name="Tabla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6512050"/>
              </p:ext>
            </p:extLst>
          </p:nvPr>
        </p:nvGraphicFramePr>
        <p:xfrm>
          <a:off x="3676649" y="5711253"/>
          <a:ext cx="8161339" cy="750570"/>
        </p:xfrm>
        <a:graphic>
          <a:graphicData uri="http://schemas.openxmlformats.org/drawingml/2006/table">
            <a:tbl>
              <a:tblPr/>
              <a:tblGrid>
                <a:gridCol w="5170383">
                  <a:extLst>
                    <a:ext uri="{9D8B030D-6E8A-4147-A177-3AD203B41FA5}">
                      <a16:colId xmlns:a16="http://schemas.microsoft.com/office/drawing/2014/main" val="765996383"/>
                    </a:ext>
                  </a:extLst>
                </a:gridCol>
                <a:gridCol w="778067">
                  <a:extLst>
                    <a:ext uri="{9D8B030D-6E8A-4147-A177-3AD203B41FA5}">
                      <a16:colId xmlns:a16="http://schemas.microsoft.com/office/drawing/2014/main" val="463310092"/>
                    </a:ext>
                  </a:extLst>
                </a:gridCol>
                <a:gridCol w="740419">
                  <a:extLst>
                    <a:ext uri="{9D8B030D-6E8A-4147-A177-3AD203B41FA5}">
                      <a16:colId xmlns:a16="http://schemas.microsoft.com/office/drawing/2014/main" val="2695266163"/>
                    </a:ext>
                  </a:extLst>
                </a:gridCol>
                <a:gridCol w="836631">
                  <a:extLst>
                    <a:ext uri="{9D8B030D-6E8A-4147-A177-3AD203B41FA5}">
                      <a16:colId xmlns:a16="http://schemas.microsoft.com/office/drawing/2014/main" val="1816452304"/>
                    </a:ext>
                  </a:extLst>
                </a:gridCol>
                <a:gridCol w="635839">
                  <a:extLst>
                    <a:ext uri="{9D8B030D-6E8A-4147-A177-3AD203B41FA5}">
                      <a16:colId xmlns:a16="http://schemas.microsoft.com/office/drawing/2014/main" val="3521245163"/>
                    </a:ext>
                  </a:extLst>
                </a:gridCol>
              </a:tblGrid>
              <a:tr h="190500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s-CO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Cocaína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9308213"/>
                  </a:ext>
                </a:extLst>
              </a:tr>
              <a:tr h="409575">
                <a:tc>
                  <a:txBody>
                    <a:bodyPr/>
                    <a:lstStyle/>
                    <a:p>
                      <a:pPr algn="just" fontAlgn="ctr"/>
                      <a:r>
                        <a:rPr lang="es-CO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Prevalencia último año de uso de cocaína, según dominio departamental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Nariño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3,60%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Todo el país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2,70%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029484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076949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>
            <a:spLocks noGrp="1"/>
          </p:cNvSpPr>
          <p:nvPr>
            <p:ph type="title"/>
          </p:nvPr>
        </p:nvSpPr>
        <p:spPr>
          <a:xfrm>
            <a:off x="1961322" y="110368"/>
            <a:ext cx="8446053" cy="509517"/>
          </a:xfrm>
        </p:spPr>
        <p:txBody>
          <a:bodyPr/>
          <a:lstStyle/>
          <a:p>
            <a:r>
              <a:rPr lang="es-CO" dirty="0"/>
              <a:t>Contextualización </a:t>
            </a:r>
          </a:p>
        </p:txBody>
      </p:sp>
      <p:sp>
        <p:nvSpPr>
          <p:cNvPr id="5" name="Marcador de contenido 2"/>
          <p:cNvSpPr>
            <a:spLocks noGrp="1"/>
          </p:cNvSpPr>
          <p:nvPr>
            <p:ph idx="1"/>
          </p:nvPr>
        </p:nvSpPr>
        <p:spPr>
          <a:xfrm>
            <a:off x="2189921" y="854213"/>
            <a:ext cx="7988853" cy="1268357"/>
          </a:xfrm>
        </p:spPr>
        <p:txBody>
          <a:bodyPr/>
          <a:lstStyle/>
          <a:p>
            <a:pPr marL="0" indent="0" algn="ctr">
              <a:buNone/>
            </a:pPr>
            <a:r>
              <a:rPr lang="es-CO" dirty="0"/>
              <a:t>Estudio Nacional de consumo de sustancias psicoactivas en población escolar Colombia 2016</a:t>
            </a:r>
          </a:p>
        </p:txBody>
      </p:sp>
      <p:graphicFrame>
        <p:nvGraphicFramePr>
          <p:cNvPr id="9" name="Tabl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1438458"/>
              </p:ext>
            </p:extLst>
          </p:nvPr>
        </p:nvGraphicFramePr>
        <p:xfrm>
          <a:off x="425449" y="2052098"/>
          <a:ext cx="8461377" cy="1238250"/>
        </p:xfrm>
        <a:graphic>
          <a:graphicData uri="http://schemas.openxmlformats.org/drawingml/2006/table">
            <a:tbl>
              <a:tblPr/>
              <a:tblGrid>
                <a:gridCol w="5360463">
                  <a:extLst>
                    <a:ext uri="{9D8B030D-6E8A-4147-A177-3AD203B41FA5}">
                      <a16:colId xmlns:a16="http://schemas.microsoft.com/office/drawing/2014/main" val="1765212857"/>
                    </a:ext>
                  </a:extLst>
                </a:gridCol>
                <a:gridCol w="806672">
                  <a:extLst>
                    <a:ext uri="{9D8B030D-6E8A-4147-A177-3AD203B41FA5}">
                      <a16:colId xmlns:a16="http://schemas.microsoft.com/office/drawing/2014/main" val="2960365762"/>
                    </a:ext>
                  </a:extLst>
                </a:gridCol>
                <a:gridCol w="767639">
                  <a:extLst>
                    <a:ext uri="{9D8B030D-6E8A-4147-A177-3AD203B41FA5}">
                      <a16:colId xmlns:a16="http://schemas.microsoft.com/office/drawing/2014/main" val="4157480642"/>
                    </a:ext>
                  </a:extLst>
                </a:gridCol>
                <a:gridCol w="867388">
                  <a:extLst>
                    <a:ext uri="{9D8B030D-6E8A-4147-A177-3AD203B41FA5}">
                      <a16:colId xmlns:a16="http://schemas.microsoft.com/office/drawing/2014/main" val="3826821535"/>
                    </a:ext>
                  </a:extLst>
                </a:gridCol>
                <a:gridCol w="659215">
                  <a:extLst>
                    <a:ext uri="{9D8B030D-6E8A-4147-A177-3AD203B41FA5}">
                      <a16:colId xmlns:a16="http://schemas.microsoft.com/office/drawing/2014/main" val="2140733117"/>
                    </a:ext>
                  </a:extLst>
                </a:gridCol>
              </a:tblGrid>
              <a:tr h="190500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s-CO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Cualquier sustancia ilítita alguna vez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7459841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just" fontAlgn="ctr"/>
                      <a:r>
                        <a:rPr lang="es-CO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Prevalencia de uso alguna vez en la vida de cualquier sustancia ilícita, según dominio departamental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Nariño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18,30%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Todo el país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15,90%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977009"/>
                  </a:ext>
                </a:extLst>
              </a:tr>
            </a:tbl>
          </a:graphicData>
        </a:graphic>
      </p:graphicFrame>
      <p:graphicFrame>
        <p:nvGraphicFramePr>
          <p:cNvPr id="10" name="Tabla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0898495"/>
              </p:ext>
            </p:extLst>
          </p:nvPr>
        </p:nvGraphicFramePr>
        <p:xfrm>
          <a:off x="3154362" y="4140570"/>
          <a:ext cx="8661401" cy="933450"/>
        </p:xfrm>
        <a:graphic>
          <a:graphicData uri="http://schemas.openxmlformats.org/drawingml/2006/table">
            <a:tbl>
              <a:tblPr/>
              <a:tblGrid>
                <a:gridCol w="5487183">
                  <a:extLst>
                    <a:ext uri="{9D8B030D-6E8A-4147-A177-3AD203B41FA5}">
                      <a16:colId xmlns:a16="http://schemas.microsoft.com/office/drawing/2014/main" val="3220052198"/>
                    </a:ext>
                  </a:extLst>
                </a:gridCol>
                <a:gridCol w="825741">
                  <a:extLst>
                    <a:ext uri="{9D8B030D-6E8A-4147-A177-3AD203B41FA5}">
                      <a16:colId xmlns:a16="http://schemas.microsoft.com/office/drawing/2014/main" val="1486409091"/>
                    </a:ext>
                  </a:extLst>
                </a:gridCol>
                <a:gridCol w="785786">
                  <a:extLst>
                    <a:ext uri="{9D8B030D-6E8A-4147-A177-3AD203B41FA5}">
                      <a16:colId xmlns:a16="http://schemas.microsoft.com/office/drawing/2014/main" val="4293025039"/>
                    </a:ext>
                  </a:extLst>
                </a:gridCol>
                <a:gridCol w="887893">
                  <a:extLst>
                    <a:ext uri="{9D8B030D-6E8A-4147-A177-3AD203B41FA5}">
                      <a16:colId xmlns:a16="http://schemas.microsoft.com/office/drawing/2014/main" val="1114625423"/>
                    </a:ext>
                  </a:extLst>
                </a:gridCol>
                <a:gridCol w="674798">
                  <a:extLst>
                    <a:ext uri="{9D8B030D-6E8A-4147-A177-3AD203B41FA5}">
                      <a16:colId xmlns:a16="http://schemas.microsoft.com/office/drawing/2014/main" val="4099686850"/>
                    </a:ext>
                  </a:extLst>
                </a:gridCol>
              </a:tblGrid>
              <a:tr h="190500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s-CO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Cualquier sustancia ilícita en el último año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9253869"/>
                  </a:ext>
                </a:extLst>
              </a:tr>
              <a:tr h="428625">
                <a:tc>
                  <a:txBody>
                    <a:bodyPr/>
                    <a:lstStyle/>
                    <a:p>
                      <a:pPr algn="just" fontAlgn="ctr"/>
                      <a:r>
                        <a:rPr lang="es-CO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Prevalencia de uso último año de cualquier sustancia ilícita, según dominio departamental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Nariño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12,00%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Todo el país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11,00%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153208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606039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1961322" y="250827"/>
            <a:ext cx="8446053" cy="509517"/>
          </a:xfrm>
        </p:spPr>
        <p:txBody>
          <a:bodyPr/>
          <a:lstStyle/>
          <a:p>
            <a:r>
              <a:rPr lang="es-CO" dirty="0"/>
              <a:t>Búsqueda de factores de riesgo</a:t>
            </a:r>
          </a:p>
        </p:txBody>
      </p:sp>
      <p:sp>
        <p:nvSpPr>
          <p:cNvPr id="6" name="CuadroTexto 5"/>
          <p:cNvSpPr txBox="1"/>
          <p:nvPr/>
        </p:nvSpPr>
        <p:spPr>
          <a:xfrm>
            <a:off x="419100" y="1018798"/>
            <a:ext cx="1099661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dirty="0"/>
              <a:t>Tamizajes ASSIST Reportados En Sistema De Información, Departamento de Nariño, 2016 a 2019</a:t>
            </a:r>
          </a:p>
        </p:txBody>
      </p:sp>
      <p:graphicFrame>
        <p:nvGraphicFramePr>
          <p:cNvPr id="8" name="Tab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9414765"/>
              </p:ext>
            </p:extLst>
          </p:nvPr>
        </p:nvGraphicFramePr>
        <p:xfrm>
          <a:off x="419100" y="2108250"/>
          <a:ext cx="11153775" cy="2320874"/>
        </p:xfrm>
        <a:graphic>
          <a:graphicData uri="http://schemas.openxmlformats.org/drawingml/2006/table">
            <a:tbl>
              <a:tblPr/>
              <a:tblGrid>
                <a:gridCol w="4302644">
                  <a:extLst>
                    <a:ext uri="{9D8B030D-6E8A-4147-A177-3AD203B41FA5}">
                      <a16:colId xmlns:a16="http://schemas.microsoft.com/office/drawing/2014/main" val="1957784268"/>
                    </a:ext>
                  </a:extLst>
                </a:gridCol>
                <a:gridCol w="1092209">
                  <a:extLst>
                    <a:ext uri="{9D8B030D-6E8A-4147-A177-3AD203B41FA5}">
                      <a16:colId xmlns:a16="http://schemas.microsoft.com/office/drawing/2014/main" val="916450608"/>
                    </a:ext>
                  </a:extLst>
                </a:gridCol>
                <a:gridCol w="943272">
                  <a:extLst>
                    <a:ext uri="{9D8B030D-6E8A-4147-A177-3AD203B41FA5}">
                      <a16:colId xmlns:a16="http://schemas.microsoft.com/office/drawing/2014/main" val="2876445549"/>
                    </a:ext>
                  </a:extLst>
                </a:gridCol>
                <a:gridCol w="959820">
                  <a:extLst>
                    <a:ext uri="{9D8B030D-6E8A-4147-A177-3AD203B41FA5}">
                      <a16:colId xmlns:a16="http://schemas.microsoft.com/office/drawing/2014/main" val="4006303541"/>
                    </a:ext>
                  </a:extLst>
                </a:gridCol>
                <a:gridCol w="992918">
                  <a:extLst>
                    <a:ext uri="{9D8B030D-6E8A-4147-A177-3AD203B41FA5}">
                      <a16:colId xmlns:a16="http://schemas.microsoft.com/office/drawing/2014/main" val="1858678853"/>
                    </a:ext>
                  </a:extLst>
                </a:gridCol>
                <a:gridCol w="1208050">
                  <a:extLst>
                    <a:ext uri="{9D8B030D-6E8A-4147-A177-3AD203B41FA5}">
                      <a16:colId xmlns:a16="http://schemas.microsoft.com/office/drawing/2014/main" val="3688738148"/>
                    </a:ext>
                  </a:extLst>
                </a:gridCol>
                <a:gridCol w="1654862">
                  <a:extLst>
                    <a:ext uri="{9D8B030D-6E8A-4147-A177-3AD203B41FA5}">
                      <a16:colId xmlns:a16="http://schemas.microsoft.com/office/drawing/2014/main" val="2780481611"/>
                    </a:ext>
                  </a:extLst>
                </a:gridCol>
              </a:tblGrid>
              <a:tr h="504232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CO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Periodo de reporte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s-CO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Año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CO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Cuatrienio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6498251"/>
                  </a:ext>
                </a:extLst>
              </a:tr>
              <a:tr h="504232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N°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08212059"/>
                  </a:ext>
                </a:extLst>
              </a:tr>
              <a:tr h="504232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tamizajes reportados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5.767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8.048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14.320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10.973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39.108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17031247"/>
                  </a:ext>
                </a:extLst>
              </a:tr>
              <a:tr h="808178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N° de tamizajes con reporte de consumo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1.127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1.700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2.276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1.428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6.531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58149907"/>
                  </a:ext>
                </a:extLst>
              </a:tr>
            </a:tbl>
          </a:graphicData>
        </a:graphic>
      </p:graphicFrame>
      <p:sp>
        <p:nvSpPr>
          <p:cNvPr id="9" name="Elipse 8"/>
          <p:cNvSpPr/>
          <p:nvPr/>
        </p:nvSpPr>
        <p:spPr>
          <a:xfrm>
            <a:off x="10015537" y="3657599"/>
            <a:ext cx="1400175" cy="77152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" name="CuadroTexto 1"/>
          <p:cNvSpPr txBox="1"/>
          <p:nvPr/>
        </p:nvSpPr>
        <p:spPr>
          <a:xfrm>
            <a:off x="1843088" y="6029325"/>
            <a:ext cx="5757858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1400" dirty="0"/>
              <a:t>Fuente: Sistema de Información Salud Mental, cohorte 30 de agosto de 2019</a:t>
            </a:r>
          </a:p>
          <a:p>
            <a:r>
              <a:rPr lang="es-CO" sz="1400" dirty="0"/>
              <a:t>Fecha de consulta: 24 de octubre de 2019</a:t>
            </a:r>
          </a:p>
          <a:p>
            <a:r>
              <a:rPr lang="es-CO" sz="1400" dirty="0"/>
              <a:t>Elaboración: Milton Estrada</a:t>
            </a:r>
          </a:p>
        </p:txBody>
      </p:sp>
    </p:spTree>
    <p:extLst>
      <p:ext uri="{BB962C8B-B14F-4D97-AF65-F5344CB8AC3E}">
        <p14:creationId xmlns:p14="http://schemas.microsoft.com/office/powerpoint/2010/main" val="20706252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928993"/>
              </p:ext>
            </p:extLst>
          </p:nvPr>
        </p:nvGraphicFramePr>
        <p:xfrm>
          <a:off x="561974" y="2786857"/>
          <a:ext cx="10853737" cy="1866900"/>
        </p:xfrm>
        <a:graphic>
          <a:graphicData uri="http://schemas.openxmlformats.org/drawingml/2006/table">
            <a:tbl>
              <a:tblPr/>
              <a:tblGrid>
                <a:gridCol w="4174514">
                  <a:extLst>
                    <a:ext uri="{9D8B030D-6E8A-4147-A177-3AD203B41FA5}">
                      <a16:colId xmlns:a16="http://schemas.microsoft.com/office/drawing/2014/main" val="33352555"/>
                    </a:ext>
                  </a:extLst>
                </a:gridCol>
                <a:gridCol w="1070388">
                  <a:extLst>
                    <a:ext uri="{9D8B030D-6E8A-4147-A177-3AD203B41FA5}">
                      <a16:colId xmlns:a16="http://schemas.microsoft.com/office/drawing/2014/main" val="3762616700"/>
                    </a:ext>
                  </a:extLst>
                </a:gridCol>
                <a:gridCol w="920534">
                  <a:extLst>
                    <a:ext uri="{9D8B030D-6E8A-4147-A177-3AD203B41FA5}">
                      <a16:colId xmlns:a16="http://schemas.microsoft.com/office/drawing/2014/main" val="3071699273"/>
                    </a:ext>
                  </a:extLst>
                </a:gridCol>
                <a:gridCol w="941941">
                  <a:extLst>
                    <a:ext uri="{9D8B030D-6E8A-4147-A177-3AD203B41FA5}">
                      <a16:colId xmlns:a16="http://schemas.microsoft.com/office/drawing/2014/main" val="1250819886"/>
                    </a:ext>
                  </a:extLst>
                </a:gridCol>
                <a:gridCol w="963349">
                  <a:extLst>
                    <a:ext uri="{9D8B030D-6E8A-4147-A177-3AD203B41FA5}">
                      <a16:colId xmlns:a16="http://schemas.microsoft.com/office/drawing/2014/main" val="4097393108"/>
                    </a:ext>
                  </a:extLst>
                </a:gridCol>
                <a:gridCol w="1177428">
                  <a:extLst>
                    <a:ext uri="{9D8B030D-6E8A-4147-A177-3AD203B41FA5}">
                      <a16:colId xmlns:a16="http://schemas.microsoft.com/office/drawing/2014/main" val="2018098724"/>
                    </a:ext>
                  </a:extLst>
                </a:gridCol>
                <a:gridCol w="1605583">
                  <a:extLst>
                    <a:ext uri="{9D8B030D-6E8A-4147-A177-3AD203B41FA5}">
                      <a16:colId xmlns:a16="http://schemas.microsoft.com/office/drawing/2014/main" val="3279268087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Sexo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Cuatrienio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0369588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Femenino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579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673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466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2.083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31,89%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3674699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Masculino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762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1.121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1.603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962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4.448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68,11%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2018109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1.127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1.700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2.276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1.428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6.531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14685274"/>
                  </a:ext>
                </a:extLst>
              </a:tr>
            </a:tbl>
          </a:graphicData>
        </a:graphic>
      </p:graphicFrame>
      <p:sp>
        <p:nvSpPr>
          <p:cNvPr id="11" name="CuadroTexto 10"/>
          <p:cNvSpPr txBox="1"/>
          <p:nvPr/>
        </p:nvSpPr>
        <p:spPr>
          <a:xfrm>
            <a:off x="419100" y="1547436"/>
            <a:ext cx="1099661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800" dirty="0"/>
              <a:t>Reporte de consumo por sexo Tamizajes ASSIST, Departamento de Nariño, 2016 a 2019</a:t>
            </a:r>
          </a:p>
        </p:txBody>
      </p:sp>
      <p:sp>
        <p:nvSpPr>
          <p:cNvPr id="4" name="CuadroTexto 3"/>
          <p:cNvSpPr txBox="1"/>
          <p:nvPr/>
        </p:nvSpPr>
        <p:spPr>
          <a:xfrm>
            <a:off x="1843088" y="5929312"/>
            <a:ext cx="5757858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1400" dirty="0"/>
              <a:t>Fuente: Sistema de Información Salud Mental, cohorte 30 de agosto de 2019</a:t>
            </a:r>
          </a:p>
          <a:p>
            <a:r>
              <a:rPr lang="es-CO" sz="1400" dirty="0"/>
              <a:t>Fecha de elaboración: Octubre de 2019</a:t>
            </a:r>
          </a:p>
          <a:p>
            <a:r>
              <a:rPr lang="es-CO" sz="1400" dirty="0"/>
              <a:t>Profesional de apoyo, dimensión de CSSM IDSN 2019</a:t>
            </a:r>
          </a:p>
        </p:txBody>
      </p:sp>
    </p:spTree>
    <p:extLst>
      <p:ext uri="{BB962C8B-B14F-4D97-AF65-F5344CB8AC3E}">
        <p14:creationId xmlns:p14="http://schemas.microsoft.com/office/powerpoint/2010/main" val="15058051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1662673"/>
              </p:ext>
            </p:extLst>
          </p:nvPr>
        </p:nvGraphicFramePr>
        <p:xfrm>
          <a:off x="419100" y="2024489"/>
          <a:ext cx="11310938" cy="4261642"/>
        </p:xfrm>
        <a:graphic>
          <a:graphicData uri="http://schemas.openxmlformats.org/drawingml/2006/table">
            <a:tbl>
              <a:tblPr/>
              <a:tblGrid>
                <a:gridCol w="4361113">
                  <a:extLst>
                    <a:ext uri="{9D8B030D-6E8A-4147-A177-3AD203B41FA5}">
                      <a16:colId xmlns:a16="http://schemas.microsoft.com/office/drawing/2014/main" val="1467081155"/>
                    </a:ext>
                  </a:extLst>
                </a:gridCol>
                <a:gridCol w="1107052">
                  <a:extLst>
                    <a:ext uri="{9D8B030D-6E8A-4147-A177-3AD203B41FA5}">
                      <a16:colId xmlns:a16="http://schemas.microsoft.com/office/drawing/2014/main" val="109904024"/>
                    </a:ext>
                  </a:extLst>
                </a:gridCol>
                <a:gridCol w="956090">
                  <a:extLst>
                    <a:ext uri="{9D8B030D-6E8A-4147-A177-3AD203B41FA5}">
                      <a16:colId xmlns:a16="http://schemas.microsoft.com/office/drawing/2014/main" val="3003825894"/>
                    </a:ext>
                  </a:extLst>
                </a:gridCol>
                <a:gridCol w="972863">
                  <a:extLst>
                    <a:ext uri="{9D8B030D-6E8A-4147-A177-3AD203B41FA5}">
                      <a16:colId xmlns:a16="http://schemas.microsoft.com/office/drawing/2014/main" val="3916903100"/>
                    </a:ext>
                  </a:extLst>
                </a:gridCol>
                <a:gridCol w="1006412">
                  <a:extLst>
                    <a:ext uri="{9D8B030D-6E8A-4147-A177-3AD203B41FA5}">
                      <a16:colId xmlns:a16="http://schemas.microsoft.com/office/drawing/2014/main" val="2004891340"/>
                    </a:ext>
                  </a:extLst>
                </a:gridCol>
                <a:gridCol w="1230057">
                  <a:extLst>
                    <a:ext uri="{9D8B030D-6E8A-4147-A177-3AD203B41FA5}">
                      <a16:colId xmlns:a16="http://schemas.microsoft.com/office/drawing/2014/main" val="1701098447"/>
                    </a:ext>
                  </a:extLst>
                </a:gridCol>
                <a:gridCol w="1677351">
                  <a:extLst>
                    <a:ext uri="{9D8B030D-6E8A-4147-A177-3AD203B41FA5}">
                      <a16:colId xmlns:a16="http://schemas.microsoft.com/office/drawing/2014/main" val="333355887"/>
                    </a:ext>
                  </a:extLst>
                </a:gridCol>
              </a:tblGrid>
              <a:tr h="387422">
                <a:tc gridSpan="7">
                  <a:txBody>
                    <a:bodyPr/>
                    <a:lstStyle/>
                    <a:p>
                      <a:pPr algn="ctr" fontAlgn="ctr"/>
                      <a:r>
                        <a:rPr lang="es-CO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Reporte de consumo según edad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4600704"/>
                  </a:ext>
                </a:extLst>
              </a:tr>
              <a:tr h="387422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CO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Periodo de reporte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s-CO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Año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CO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Cuatrienio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3108972"/>
                  </a:ext>
                </a:extLst>
              </a:tr>
              <a:tr h="387422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N°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07590820"/>
                  </a:ext>
                </a:extLst>
              </a:tr>
              <a:tr h="387422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Consumo entre 9 y 14 años de edad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637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13499378"/>
                  </a:ext>
                </a:extLst>
              </a:tr>
              <a:tr h="387422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Consumo entre 15 y 19 años de edad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703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946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620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2.708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71976152"/>
                  </a:ext>
                </a:extLst>
              </a:tr>
              <a:tr h="387422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Consumo entre 20 y 24 años de edad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726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86031003"/>
                  </a:ext>
                </a:extLst>
              </a:tr>
              <a:tr h="387422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Consumo entre 25 y 29 años de edad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527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24208031"/>
                  </a:ext>
                </a:extLst>
              </a:tr>
              <a:tr h="387422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Consumo 30 o más años de edad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473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675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1.933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21875816"/>
                  </a:ext>
                </a:extLst>
              </a:tr>
              <a:tr h="387422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1.127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1.700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2.276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1.428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6.531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25344017"/>
                  </a:ext>
                </a:extLst>
              </a:tr>
              <a:tr h="774844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Edad mínima con reporte de consumo</a:t>
                      </a:r>
                      <a:br>
                        <a:rPr lang="es-CO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s-CO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(Años de edad)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Edad promedio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9,25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52868912"/>
                  </a:ext>
                </a:extLst>
              </a:tr>
            </a:tbl>
          </a:graphicData>
        </a:graphic>
      </p:graphicFrame>
      <p:sp>
        <p:nvSpPr>
          <p:cNvPr id="6" name="CuadroTexto 5"/>
          <p:cNvSpPr txBox="1"/>
          <p:nvPr/>
        </p:nvSpPr>
        <p:spPr>
          <a:xfrm>
            <a:off x="419100" y="1070382"/>
            <a:ext cx="1099661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800" dirty="0"/>
              <a:t>Reporte de consumo según edad Tamizajes ASSIST, Departamento de Nariño, 2016 a 2019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588AAAB1-47CB-4BA1-B519-3FEBBBB0D45C}"/>
              </a:ext>
            </a:extLst>
          </p:cNvPr>
          <p:cNvSpPr txBox="1"/>
          <p:nvPr/>
        </p:nvSpPr>
        <p:spPr>
          <a:xfrm>
            <a:off x="1843088" y="6272214"/>
            <a:ext cx="4567276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1100" dirty="0"/>
              <a:t>Fuente: Sistema de Información Salud Mental, cohorte 30 de agosto de 2019</a:t>
            </a:r>
          </a:p>
          <a:p>
            <a:r>
              <a:rPr lang="es-CO" sz="1100" dirty="0"/>
              <a:t>Fecha de elaboración: Octubre de 2019</a:t>
            </a:r>
          </a:p>
          <a:p>
            <a:r>
              <a:rPr lang="es-CO" sz="1100" dirty="0"/>
              <a:t>Profesional de apoyo, dimensión de CSSM IDSN 2019</a:t>
            </a:r>
          </a:p>
        </p:txBody>
      </p:sp>
    </p:spTree>
    <p:extLst>
      <p:ext uri="{BB962C8B-B14F-4D97-AF65-F5344CB8AC3E}">
        <p14:creationId xmlns:p14="http://schemas.microsoft.com/office/powerpoint/2010/main" val="3256381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3884464"/>
              </p:ext>
            </p:extLst>
          </p:nvPr>
        </p:nvGraphicFramePr>
        <p:xfrm>
          <a:off x="1062037" y="1773327"/>
          <a:ext cx="10868025" cy="1257300"/>
        </p:xfrm>
        <a:graphic>
          <a:graphicData uri="http://schemas.openxmlformats.org/drawingml/2006/table">
            <a:tbl>
              <a:tblPr/>
              <a:tblGrid>
                <a:gridCol w="4180009">
                  <a:extLst>
                    <a:ext uri="{9D8B030D-6E8A-4147-A177-3AD203B41FA5}">
                      <a16:colId xmlns:a16="http://schemas.microsoft.com/office/drawing/2014/main" val="760925841"/>
                    </a:ext>
                  </a:extLst>
                </a:gridCol>
                <a:gridCol w="1071797">
                  <a:extLst>
                    <a:ext uri="{9D8B030D-6E8A-4147-A177-3AD203B41FA5}">
                      <a16:colId xmlns:a16="http://schemas.microsoft.com/office/drawing/2014/main" val="882903532"/>
                    </a:ext>
                  </a:extLst>
                </a:gridCol>
                <a:gridCol w="921746">
                  <a:extLst>
                    <a:ext uri="{9D8B030D-6E8A-4147-A177-3AD203B41FA5}">
                      <a16:colId xmlns:a16="http://schemas.microsoft.com/office/drawing/2014/main" val="3358571292"/>
                    </a:ext>
                  </a:extLst>
                </a:gridCol>
                <a:gridCol w="943182">
                  <a:extLst>
                    <a:ext uri="{9D8B030D-6E8A-4147-A177-3AD203B41FA5}">
                      <a16:colId xmlns:a16="http://schemas.microsoft.com/office/drawing/2014/main" val="109063407"/>
                    </a:ext>
                  </a:extLst>
                </a:gridCol>
                <a:gridCol w="964618">
                  <a:extLst>
                    <a:ext uri="{9D8B030D-6E8A-4147-A177-3AD203B41FA5}">
                      <a16:colId xmlns:a16="http://schemas.microsoft.com/office/drawing/2014/main" val="3750851600"/>
                    </a:ext>
                  </a:extLst>
                </a:gridCol>
                <a:gridCol w="1178977">
                  <a:extLst>
                    <a:ext uri="{9D8B030D-6E8A-4147-A177-3AD203B41FA5}">
                      <a16:colId xmlns:a16="http://schemas.microsoft.com/office/drawing/2014/main" val="738148365"/>
                    </a:ext>
                  </a:extLst>
                </a:gridCol>
                <a:gridCol w="1607696">
                  <a:extLst>
                    <a:ext uri="{9D8B030D-6E8A-4147-A177-3AD203B41FA5}">
                      <a16:colId xmlns:a16="http://schemas.microsoft.com/office/drawing/2014/main" val="1397807527"/>
                    </a:ext>
                  </a:extLst>
                </a:gridCol>
              </a:tblGrid>
              <a:tr h="287933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Reporte de consumo según zona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Cuatrienio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60305956"/>
                  </a:ext>
                </a:extLst>
              </a:tr>
              <a:tr h="287933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Urbana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586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756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1.022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752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3.116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47,71%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36618465"/>
                  </a:ext>
                </a:extLst>
              </a:tr>
              <a:tr h="287933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Rural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541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944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1.254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676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3.415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52,29%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35309761"/>
                  </a:ext>
                </a:extLst>
              </a:tr>
              <a:tr h="287933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1.127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1.700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2.276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1.428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6.531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82413445"/>
                  </a:ext>
                </a:extLst>
              </a:tr>
            </a:tbl>
          </a:graphicData>
        </a:graphic>
      </p:graphicFrame>
      <p:sp>
        <p:nvSpPr>
          <p:cNvPr id="6" name="CuadroTexto 5"/>
          <p:cNvSpPr txBox="1"/>
          <p:nvPr/>
        </p:nvSpPr>
        <p:spPr>
          <a:xfrm>
            <a:off x="0" y="3135332"/>
            <a:ext cx="1099661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800" dirty="0"/>
              <a:t>Reporte de consumo por régimen de afiliación Tamizajes ASSIST, Departamento de Nariño, 2016 a 2019</a:t>
            </a:r>
          </a:p>
        </p:txBody>
      </p:sp>
      <p:sp>
        <p:nvSpPr>
          <p:cNvPr id="7" name="CuadroTexto 6"/>
          <p:cNvSpPr txBox="1"/>
          <p:nvPr/>
        </p:nvSpPr>
        <p:spPr>
          <a:xfrm>
            <a:off x="1195389" y="818796"/>
            <a:ext cx="1099661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800" dirty="0"/>
              <a:t>Reporte de consumo según zona Tamizajes ASSIST, Departamento de Nariño, 2016 a 2019</a:t>
            </a:r>
          </a:p>
        </p:txBody>
      </p:sp>
      <p:graphicFrame>
        <p:nvGraphicFramePr>
          <p:cNvPr id="10" name="Tabla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6335144"/>
              </p:ext>
            </p:extLst>
          </p:nvPr>
        </p:nvGraphicFramePr>
        <p:xfrm>
          <a:off x="0" y="4109678"/>
          <a:ext cx="11125198" cy="1678837"/>
        </p:xfrm>
        <a:graphic>
          <a:graphicData uri="http://schemas.openxmlformats.org/drawingml/2006/table">
            <a:tbl>
              <a:tblPr/>
              <a:tblGrid>
                <a:gridCol w="4278922">
                  <a:extLst>
                    <a:ext uri="{9D8B030D-6E8A-4147-A177-3AD203B41FA5}">
                      <a16:colId xmlns:a16="http://schemas.microsoft.com/office/drawing/2014/main" val="3842605599"/>
                    </a:ext>
                  </a:extLst>
                </a:gridCol>
                <a:gridCol w="1097160">
                  <a:extLst>
                    <a:ext uri="{9D8B030D-6E8A-4147-A177-3AD203B41FA5}">
                      <a16:colId xmlns:a16="http://schemas.microsoft.com/office/drawing/2014/main" val="3543017777"/>
                    </a:ext>
                  </a:extLst>
                </a:gridCol>
                <a:gridCol w="943557">
                  <a:extLst>
                    <a:ext uri="{9D8B030D-6E8A-4147-A177-3AD203B41FA5}">
                      <a16:colId xmlns:a16="http://schemas.microsoft.com/office/drawing/2014/main" val="2862618882"/>
                    </a:ext>
                  </a:extLst>
                </a:gridCol>
                <a:gridCol w="965500">
                  <a:extLst>
                    <a:ext uri="{9D8B030D-6E8A-4147-A177-3AD203B41FA5}">
                      <a16:colId xmlns:a16="http://schemas.microsoft.com/office/drawing/2014/main" val="362860827"/>
                    </a:ext>
                  </a:extLst>
                </a:gridCol>
                <a:gridCol w="987444">
                  <a:extLst>
                    <a:ext uri="{9D8B030D-6E8A-4147-A177-3AD203B41FA5}">
                      <a16:colId xmlns:a16="http://schemas.microsoft.com/office/drawing/2014/main" val="1700756876"/>
                    </a:ext>
                  </a:extLst>
                </a:gridCol>
                <a:gridCol w="1206876">
                  <a:extLst>
                    <a:ext uri="{9D8B030D-6E8A-4147-A177-3AD203B41FA5}">
                      <a16:colId xmlns:a16="http://schemas.microsoft.com/office/drawing/2014/main" val="1327264308"/>
                    </a:ext>
                  </a:extLst>
                </a:gridCol>
                <a:gridCol w="1645739">
                  <a:extLst>
                    <a:ext uri="{9D8B030D-6E8A-4147-A177-3AD203B41FA5}">
                      <a16:colId xmlns:a16="http://schemas.microsoft.com/office/drawing/2014/main" val="3508065341"/>
                    </a:ext>
                  </a:extLst>
                </a:gridCol>
              </a:tblGrid>
              <a:tr h="543457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Reporte de consumo régimen de afiliación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Cuatrienio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57405456"/>
                  </a:ext>
                </a:extLst>
              </a:tr>
              <a:tr h="271729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Subsidiado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1.016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1.583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2.067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1.294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5.960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91,26%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89401586"/>
                  </a:ext>
                </a:extLst>
              </a:tr>
              <a:tr h="271729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Contributivo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542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8,30%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34620720"/>
                  </a:ext>
                </a:extLst>
              </a:tr>
              <a:tr h="271729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Particular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0,44%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95164618"/>
                  </a:ext>
                </a:extLst>
              </a:tr>
              <a:tr h="271729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1.127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1.700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2.276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1.428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6.531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53399177"/>
                  </a:ext>
                </a:extLst>
              </a:tr>
            </a:tbl>
          </a:graphicData>
        </a:graphic>
      </p:graphicFrame>
      <p:sp>
        <p:nvSpPr>
          <p:cNvPr id="9" name="CuadroTexto 8">
            <a:extLst>
              <a:ext uri="{FF2B5EF4-FFF2-40B4-BE49-F238E27FC236}">
                <a16:creationId xmlns:a16="http://schemas.microsoft.com/office/drawing/2014/main" id="{EAB5CB4F-676E-4626-9373-FC35B0A5D870}"/>
              </a:ext>
            </a:extLst>
          </p:cNvPr>
          <p:cNvSpPr txBox="1"/>
          <p:nvPr/>
        </p:nvSpPr>
        <p:spPr>
          <a:xfrm>
            <a:off x="1843088" y="6043616"/>
            <a:ext cx="5757858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1400" dirty="0"/>
              <a:t>Fuente: Sistema de Información Salud Mental, cohorte 30 de agosto de 2019</a:t>
            </a:r>
          </a:p>
          <a:p>
            <a:r>
              <a:rPr lang="es-CO" sz="1400" dirty="0"/>
              <a:t>Fecha de elaboración: Octubre de 2019</a:t>
            </a:r>
          </a:p>
          <a:p>
            <a:r>
              <a:rPr lang="es-CO" sz="1400" dirty="0"/>
              <a:t>Profesional de apoyo, dimensión de CSSM IDSN 2019</a:t>
            </a:r>
          </a:p>
        </p:txBody>
      </p:sp>
    </p:spTree>
    <p:extLst>
      <p:ext uri="{BB962C8B-B14F-4D97-AF65-F5344CB8AC3E}">
        <p14:creationId xmlns:p14="http://schemas.microsoft.com/office/powerpoint/2010/main" val="18786474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0122660"/>
              </p:ext>
            </p:extLst>
          </p:nvPr>
        </p:nvGraphicFramePr>
        <p:xfrm>
          <a:off x="1404938" y="1443832"/>
          <a:ext cx="9535928" cy="4503420"/>
        </p:xfrm>
        <a:graphic>
          <a:graphicData uri="http://schemas.openxmlformats.org/drawingml/2006/table">
            <a:tbl>
              <a:tblPr/>
              <a:tblGrid>
                <a:gridCol w="2429764">
                  <a:extLst>
                    <a:ext uri="{9D8B030D-6E8A-4147-A177-3AD203B41FA5}">
                      <a16:colId xmlns:a16="http://schemas.microsoft.com/office/drawing/2014/main" val="3246690796"/>
                    </a:ext>
                  </a:extLst>
                </a:gridCol>
                <a:gridCol w="1103401">
                  <a:extLst>
                    <a:ext uri="{9D8B030D-6E8A-4147-A177-3AD203B41FA5}">
                      <a16:colId xmlns:a16="http://schemas.microsoft.com/office/drawing/2014/main" val="2667653093"/>
                    </a:ext>
                  </a:extLst>
                </a:gridCol>
                <a:gridCol w="952938">
                  <a:extLst>
                    <a:ext uri="{9D8B030D-6E8A-4147-A177-3AD203B41FA5}">
                      <a16:colId xmlns:a16="http://schemas.microsoft.com/office/drawing/2014/main" val="967866288"/>
                    </a:ext>
                  </a:extLst>
                </a:gridCol>
                <a:gridCol w="969656">
                  <a:extLst>
                    <a:ext uri="{9D8B030D-6E8A-4147-A177-3AD203B41FA5}">
                      <a16:colId xmlns:a16="http://schemas.microsoft.com/office/drawing/2014/main" val="2655595964"/>
                    </a:ext>
                  </a:extLst>
                </a:gridCol>
                <a:gridCol w="1003093">
                  <a:extLst>
                    <a:ext uri="{9D8B030D-6E8A-4147-A177-3AD203B41FA5}">
                      <a16:colId xmlns:a16="http://schemas.microsoft.com/office/drawing/2014/main" val="1907678031"/>
                    </a:ext>
                  </a:extLst>
                </a:gridCol>
                <a:gridCol w="1405255">
                  <a:extLst>
                    <a:ext uri="{9D8B030D-6E8A-4147-A177-3AD203B41FA5}">
                      <a16:colId xmlns:a16="http://schemas.microsoft.com/office/drawing/2014/main" val="1263813856"/>
                    </a:ext>
                  </a:extLst>
                </a:gridCol>
                <a:gridCol w="1671821">
                  <a:extLst>
                    <a:ext uri="{9D8B030D-6E8A-4147-A177-3AD203B41FA5}">
                      <a16:colId xmlns:a16="http://schemas.microsoft.com/office/drawing/2014/main" val="3089177971"/>
                    </a:ext>
                  </a:extLst>
                </a:gridCol>
              </a:tblGrid>
              <a:tr h="190500">
                <a:tc gridSpan="7">
                  <a:txBody>
                    <a:bodyPr/>
                    <a:lstStyle/>
                    <a:p>
                      <a:pPr algn="ctr" fontAlgn="ctr"/>
                      <a:endParaRPr lang="es-CO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262840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Periodo de reporte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Cuatrienio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3893322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Tabaco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1.054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1.161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2.119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913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5.247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4889053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Alcohol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579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797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2.120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8824038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Cannabis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841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5750763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Cocaina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61936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Anfetaminas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9916260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Inhalantes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4787264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Sedantes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7737704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Alucinógenos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4658520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Opiáceos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5334766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Otras drogas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30404066"/>
                  </a:ext>
                </a:extLst>
              </a:tr>
            </a:tbl>
          </a:graphicData>
        </a:graphic>
      </p:graphicFrame>
      <p:sp>
        <p:nvSpPr>
          <p:cNvPr id="5" name="CuadroTexto 4"/>
          <p:cNvSpPr txBox="1"/>
          <p:nvPr/>
        </p:nvSpPr>
        <p:spPr>
          <a:xfrm>
            <a:off x="2857501" y="192186"/>
            <a:ext cx="888682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dirty="0"/>
              <a:t>Sustancias con reporte de consumo Tamizajes ASSIST Reportados En Sistema De Información, Departamento de Nariño, 2016 a 2019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9741AC7F-77A5-400B-BBC3-CA7A5B525179}"/>
              </a:ext>
            </a:extLst>
          </p:cNvPr>
          <p:cNvSpPr txBox="1"/>
          <p:nvPr/>
        </p:nvSpPr>
        <p:spPr>
          <a:xfrm>
            <a:off x="1843088" y="6072192"/>
            <a:ext cx="5757858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1400" dirty="0"/>
              <a:t>Fuente: Sistema de Información Salud Mental, cohorte 30 de agosto de 2019</a:t>
            </a:r>
          </a:p>
          <a:p>
            <a:r>
              <a:rPr lang="es-CO" sz="1400" dirty="0"/>
              <a:t>Fecha de elaboración: Octubre de 2019</a:t>
            </a:r>
          </a:p>
          <a:p>
            <a:r>
              <a:rPr lang="es-CO" sz="1400" dirty="0"/>
              <a:t>Profesional de apoyo, dimensión de CSSM IDSN 2019</a:t>
            </a:r>
          </a:p>
        </p:txBody>
      </p:sp>
    </p:spTree>
    <p:extLst>
      <p:ext uri="{BB962C8B-B14F-4D97-AF65-F5344CB8AC3E}">
        <p14:creationId xmlns:p14="http://schemas.microsoft.com/office/powerpoint/2010/main" val="24013748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/>
          <p:cNvSpPr txBox="1"/>
          <p:nvPr/>
        </p:nvSpPr>
        <p:spPr>
          <a:xfrm>
            <a:off x="2857501" y="192186"/>
            <a:ext cx="888682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dirty="0"/>
              <a:t>Reporte de consumo según escolaridad Tamizajes ASSIST Reportados En Sistema De Información, Departamento de Nariño, 2016 a 2019</a:t>
            </a:r>
          </a:p>
        </p:txBody>
      </p:sp>
      <p:graphicFrame>
        <p:nvGraphicFramePr>
          <p:cNvPr id="4" name="Tab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6063486"/>
              </p:ext>
            </p:extLst>
          </p:nvPr>
        </p:nvGraphicFramePr>
        <p:xfrm>
          <a:off x="147637" y="1449381"/>
          <a:ext cx="11696610" cy="4453890"/>
        </p:xfrm>
        <a:graphic>
          <a:graphicData uri="http://schemas.openxmlformats.org/drawingml/2006/table">
            <a:tbl>
              <a:tblPr/>
              <a:tblGrid>
                <a:gridCol w="4339370">
                  <a:extLst>
                    <a:ext uri="{9D8B030D-6E8A-4147-A177-3AD203B41FA5}">
                      <a16:colId xmlns:a16="http://schemas.microsoft.com/office/drawing/2014/main" val="3138719574"/>
                    </a:ext>
                  </a:extLst>
                </a:gridCol>
                <a:gridCol w="1112659">
                  <a:extLst>
                    <a:ext uri="{9D8B030D-6E8A-4147-A177-3AD203B41FA5}">
                      <a16:colId xmlns:a16="http://schemas.microsoft.com/office/drawing/2014/main" val="1531657777"/>
                    </a:ext>
                  </a:extLst>
                </a:gridCol>
                <a:gridCol w="956887">
                  <a:extLst>
                    <a:ext uri="{9D8B030D-6E8A-4147-A177-3AD203B41FA5}">
                      <a16:colId xmlns:a16="http://schemas.microsoft.com/office/drawing/2014/main" val="3641038057"/>
                    </a:ext>
                  </a:extLst>
                </a:gridCol>
                <a:gridCol w="979140">
                  <a:extLst>
                    <a:ext uri="{9D8B030D-6E8A-4147-A177-3AD203B41FA5}">
                      <a16:colId xmlns:a16="http://schemas.microsoft.com/office/drawing/2014/main" val="3141935751"/>
                    </a:ext>
                  </a:extLst>
                </a:gridCol>
                <a:gridCol w="1001393">
                  <a:extLst>
                    <a:ext uri="{9D8B030D-6E8A-4147-A177-3AD203B41FA5}">
                      <a16:colId xmlns:a16="http://schemas.microsoft.com/office/drawing/2014/main" val="1052656429"/>
                    </a:ext>
                  </a:extLst>
                </a:gridCol>
                <a:gridCol w="1638173">
                  <a:extLst>
                    <a:ext uri="{9D8B030D-6E8A-4147-A177-3AD203B41FA5}">
                      <a16:colId xmlns:a16="http://schemas.microsoft.com/office/drawing/2014/main" val="1885755708"/>
                    </a:ext>
                  </a:extLst>
                </a:gridCol>
                <a:gridCol w="1668988">
                  <a:extLst>
                    <a:ext uri="{9D8B030D-6E8A-4147-A177-3AD203B41FA5}">
                      <a16:colId xmlns:a16="http://schemas.microsoft.com/office/drawing/2014/main" val="3391013123"/>
                    </a:ext>
                  </a:extLst>
                </a:gridCol>
              </a:tblGrid>
              <a:tr h="798804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Reporte de consumo régimen escolaridad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Cuatrienio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41722540"/>
                  </a:ext>
                </a:extLst>
              </a:tr>
              <a:tr h="403810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Ninguna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568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8,70%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72789082"/>
                  </a:ext>
                </a:extLst>
              </a:tr>
              <a:tr h="403810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Primaria incompleta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859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13,15%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07795193"/>
                  </a:ext>
                </a:extLst>
              </a:tr>
              <a:tr h="403810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Primaria completa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824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12,62%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37387403"/>
                  </a:ext>
                </a:extLst>
              </a:tr>
              <a:tr h="403810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Bachillerato incompleto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843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1048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664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3.064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46,91%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57511819"/>
                  </a:ext>
                </a:extLst>
              </a:tr>
              <a:tr h="403810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Bachillerato completo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754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11,54%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90529910"/>
                  </a:ext>
                </a:extLst>
              </a:tr>
              <a:tr h="403810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Técnico/Tecnólogo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3,02%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18176028"/>
                  </a:ext>
                </a:extLst>
              </a:tr>
              <a:tr h="403810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Universitario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2,89%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87790352"/>
                  </a:ext>
                </a:extLst>
              </a:tr>
              <a:tr h="403810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Otro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1,16%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1131757"/>
                  </a:ext>
                </a:extLst>
              </a:tr>
              <a:tr h="403810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1.127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1.700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2.276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1.428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6.531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76534465"/>
                  </a:ext>
                </a:extLst>
              </a:tr>
            </a:tbl>
          </a:graphicData>
        </a:graphic>
      </p:graphicFrame>
      <p:sp>
        <p:nvSpPr>
          <p:cNvPr id="6" name="CuadroTexto 5">
            <a:extLst>
              <a:ext uri="{FF2B5EF4-FFF2-40B4-BE49-F238E27FC236}">
                <a16:creationId xmlns:a16="http://schemas.microsoft.com/office/drawing/2014/main" id="{CF9AEE8E-0741-4BE0-912D-C7C652B7865B}"/>
              </a:ext>
            </a:extLst>
          </p:cNvPr>
          <p:cNvSpPr txBox="1"/>
          <p:nvPr/>
        </p:nvSpPr>
        <p:spPr>
          <a:xfrm>
            <a:off x="1843088" y="6057904"/>
            <a:ext cx="5757858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1400" dirty="0"/>
              <a:t>Fuente: Sistema de Información Salud Mental, cohorte 30 de agosto de 2019</a:t>
            </a:r>
          </a:p>
          <a:p>
            <a:r>
              <a:rPr lang="es-CO" sz="1400" dirty="0"/>
              <a:t>Fecha de elaboración: Octubre de 2019</a:t>
            </a:r>
          </a:p>
          <a:p>
            <a:r>
              <a:rPr lang="es-CO" sz="1400" dirty="0"/>
              <a:t>Profesional de apoyo, dimensión de CSSM IDSN 2019</a:t>
            </a:r>
          </a:p>
        </p:txBody>
      </p:sp>
    </p:spTree>
    <p:extLst>
      <p:ext uri="{BB962C8B-B14F-4D97-AF65-F5344CB8AC3E}">
        <p14:creationId xmlns:p14="http://schemas.microsoft.com/office/powerpoint/2010/main" val="29755604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914400" y="1808793"/>
            <a:ext cx="10363200" cy="3248982"/>
          </a:xfrm>
        </p:spPr>
        <p:txBody>
          <a:bodyPr>
            <a:normAutofit fontScale="90000"/>
          </a:bodyPr>
          <a:lstStyle/>
          <a:p>
            <a:r>
              <a:rPr lang="es-MX" b="1" dirty="0"/>
              <a:t>Caracterización de la población atendida por trastornos de mentales y del comportamiento debido al consumo de Sustancias Psicoactivas</a:t>
            </a:r>
            <a:br>
              <a:rPr lang="es-CO" dirty="0"/>
            </a:br>
            <a:br>
              <a:rPr lang="es-CO" dirty="0"/>
            </a:br>
            <a:r>
              <a:rPr lang="es-CO" dirty="0"/>
              <a:t>DEPARTAMENTO DE NARIÑO</a:t>
            </a:r>
            <a:br>
              <a:rPr lang="es-CO" dirty="0"/>
            </a:br>
            <a:r>
              <a:rPr lang="es-CO" dirty="0"/>
              <a:t>2018</a:t>
            </a:r>
          </a:p>
        </p:txBody>
      </p:sp>
    </p:spTree>
    <p:extLst>
      <p:ext uri="{BB962C8B-B14F-4D97-AF65-F5344CB8AC3E}">
        <p14:creationId xmlns:p14="http://schemas.microsoft.com/office/powerpoint/2010/main" val="3706232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2A4F88CD-2533-4F5A-87CE-7B66AD52804E}"/>
              </a:ext>
            </a:extLst>
          </p:cNvPr>
          <p:cNvSpPr txBox="1"/>
          <p:nvPr/>
        </p:nvSpPr>
        <p:spPr>
          <a:xfrm>
            <a:off x="2928683" y="253417"/>
            <a:ext cx="808761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800" b="1" dirty="0"/>
              <a:t>Distribución de los pacientes atendidos por trastornos mentales y del comportamiento debido al uso de SPA , según edad y sexo. Nariño 2018</a:t>
            </a:r>
            <a:endParaRPr lang="es-CO" sz="2800" b="1" dirty="0"/>
          </a:p>
        </p:txBody>
      </p:sp>
      <p:graphicFrame>
        <p:nvGraphicFramePr>
          <p:cNvPr id="5" name="Objeto 4">
            <a:extLst>
              <a:ext uri="{FF2B5EF4-FFF2-40B4-BE49-F238E27FC236}">
                <a16:creationId xmlns:a16="http://schemas.microsoft.com/office/drawing/2014/main" id="{E39B0286-6C45-468D-B2CE-D5AF82C74E1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74000491"/>
              </p:ext>
            </p:extLst>
          </p:nvPr>
        </p:nvGraphicFramePr>
        <p:xfrm>
          <a:off x="2457735" y="1723205"/>
          <a:ext cx="7305104" cy="43545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3" name="Worksheet" r:id="rId3" imgW="4686252" imgH="2866912" progId="Excel.Sheet.12">
                  <p:embed/>
                </p:oleObj>
              </mc:Choice>
              <mc:Fallback>
                <p:oleObj name="Worksheet" r:id="rId3" imgW="4686252" imgH="2866912" progId="Excel.Sheet.12">
                  <p:embed/>
                  <p:pic>
                    <p:nvPicPr>
                      <p:cNvPr id="11" name="Objeto 10">
                        <a:extLst>
                          <a:ext uri="{FF2B5EF4-FFF2-40B4-BE49-F238E27FC236}">
                            <a16:creationId xmlns:a16="http://schemas.microsoft.com/office/drawing/2014/main" id="{E39B0286-6C45-468D-B2CE-D5AF82C74E1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457735" y="1723205"/>
                        <a:ext cx="7305104" cy="435456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ángulo 5"/>
          <p:cNvSpPr/>
          <p:nvPr/>
        </p:nvSpPr>
        <p:spPr>
          <a:xfrm>
            <a:off x="1890714" y="6177785"/>
            <a:ext cx="819626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1600" dirty="0"/>
              <a:t>Fuente: Cubos de RIPS del MSPS, fecha de consulta: 10 de octubre de 2019</a:t>
            </a:r>
          </a:p>
          <a:p>
            <a:r>
              <a:rPr lang="es-MX" sz="1600" dirty="0"/>
              <a:t>Elaboración: Andrés Suárez</a:t>
            </a:r>
            <a:endParaRPr lang="es-CO" sz="1600" dirty="0"/>
          </a:p>
        </p:txBody>
      </p:sp>
    </p:spTree>
    <p:extLst>
      <p:ext uri="{BB962C8B-B14F-4D97-AF65-F5344CB8AC3E}">
        <p14:creationId xmlns:p14="http://schemas.microsoft.com/office/powerpoint/2010/main" val="26284445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55E9F667-56BE-4440-BE33-6A940A23DC36}"/>
              </a:ext>
            </a:extLst>
          </p:cNvPr>
          <p:cNvSpPr txBox="1"/>
          <p:nvPr/>
        </p:nvSpPr>
        <p:spPr>
          <a:xfrm>
            <a:off x="3143250" y="175051"/>
            <a:ext cx="73054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 b="1" dirty="0"/>
              <a:t>Distribución de los pacientes atendidos por trastornos mentales y del comportamiento debido al uso de SPA , según régimen y sustancia. Nariño 2018</a:t>
            </a:r>
            <a:endParaRPr lang="es-CO" sz="2400" b="1" dirty="0"/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B9F7CAF2-C530-4926-96A0-E8D33374B20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92249584"/>
              </p:ext>
            </p:extLst>
          </p:nvPr>
        </p:nvGraphicFramePr>
        <p:xfrm>
          <a:off x="1804990" y="1444926"/>
          <a:ext cx="8410578" cy="47753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17" name="Worksheet" r:id="rId3" imgW="4686252" imgH="3409886" progId="Excel.Sheet.12">
                  <p:embed/>
                </p:oleObj>
              </mc:Choice>
              <mc:Fallback>
                <p:oleObj name="Worksheet" r:id="rId3" imgW="4686252" imgH="3409886" progId="Excel.Sheet.12">
                  <p:embed/>
                  <p:pic>
                    <p:nvPicPr>
                      <p:cNvPr id="5" name="Objeto 4">
                        <a:extLst>
                          <a:ext uri="{FF2B5EF4-FFF2-40B4-BE49-F238E27FC236}">
                            <a16:creationId xmlns:a16="http://schemas.microsoft.com/office/drawing/2014/main" id="{B9F7CAF2-C530-4926-96A0-E8D33374B20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804990" y="1444926"/>
                        <a:ext cx="8410578" cy="477536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ángulo 3"/>
          <p:cNvSpPr/>
          <p:nvPr/>
        </p:nvSpPr>
        <p:spPr>
          <a:xfrm>
            <a:off x="1723928" y="6263154"/>
            <a:ext cx="819626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1600" dirty="0"/>
              <a:t>Fuente: Cubos de RIPS del MSPS, fecha de consulta: 10 de octubre de 2019</a:t>
            </a:r>
          </a:p>
          <a:p>
            <a:r>
              <a:rPr lang="es-MX" sz="1600" dirty="0"/>
              <a:t>Elaboración: Andrés Suárez</a:t>
            </a:r>
            <a:endParaRPr lang="es-CO" sz="1600" dirty="0"/>
          </a:p>
        </p:txBody>
      </p:sp>
    </p:spTree>
    <p:extLst>
      <p:ext uri="{BB962C8B-B14F-4D97-AF65-F5344CB8AC3E}">
        <p14:creationId xmlns:p14="http://schemas.microsoft.com/office/powerpoint/2010/main" val="8894222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8A63C4CF-272A-4AC0-ACF5-CF6FF2C1B757}"/>
              </a:ext>
            </a:extLst>
          </p:cNvPr>
          <p:cNvSpPr txBox="1"/>
          <p:nvPr/>
        </p:nvSpPr>
        <p:spPr>
          <a:xfrm>
            <a:off x="3186115" y="28313"/>
            <a:ext cx="769302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 b="1" dirty="0"/>
              <a:t>Distribución de los pacientes atendidos por trastornos mentales y del comportamiento debido al uso de SPA , según municipio de residencia. Nariño 2018</a:t>
            </a:r>
            <a:endParaRPr lang="es-CO" sz="2400" b="1" dirty="0"/>
          </a:p>
        </p:txBody>
      </p:sp>
      <p:graphicFrame>
        <p:nvGraphicFramePr>
          <p:cNvPr id="3" name="Gráfico 2">
            <a:extLst>
              <a:ext uri="{FF2B5EF4-FFF2-40B4-BE49-F238E27FC236}">
                <a16:creationId xmlns:a16="http://schemas.microsoft.com/office/drawing/2014/main" id="{C8C8627F-44A2-4DBE-B0E1-7C06899ABD7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49410023"/>
              </p:ext>
            </p:extLst>
          </p:nvPr>
        </p:nvGraphicFramePr>
        <p:xfrm>
          <a:off x="28576" y="1167290"/>
          <a:ext cx="12130090" cy="51137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Rectángulo 3"/>
          <p:cNvSpPr/>
          <p:nvPr/>
        </p:nvSpPr>
        <p:spPr>
          <a:xfrm>
            <a:off x="1723928" y="6306018"/>
            <a:ext cx="8196262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1500" dirty="0"/>
              <a:t>Fuente: Cubos de RIPS del MSPS, fecha de consulta: 10 de octubre de 2019</a:t>
            </a:r>
          </a:p>
          <a:p>
            <a:r>
              <a:rPr lang="es-MX" sz="1500" dirty="0"/>
              <a:t>Elaboración: Andrés Suárez</a:t>
            </a:r>
            <a:endParaRPr lang="es-CO" sz="1500" dirty="0"/>
          </a:p>
        </p:txBody>
      </p:sp>
    </p:spTree>
    <p:extLst>
      <p:ext uri="{BB962C8B-B14F-4D97-AF65-F5344CB8AC3E}">
        <p14:creationId xmlns:p14="http://schemas.microsoft.com/office/powerpoint/2010/main" val="12857963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244C48A7-DA8B-4F62-AB19-C27EB6AB2A6F}"/>
              </a:ext>
            </a:extLst>
          </p:cNvPr>
          <p:cNvSpPr txBox="1"/>
          <p:nvPr/>
        </p:nvSpPr>
        <p:spPr>
          <a:xfrm>
            <a:off x="2943224" y="374408"/>
            <a:ext cx="83470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 b="1" dirty="0"/>
              <a:t>Distribución por sexo de acuerdo al tipo de sustancia que provocó el trastorno. Nariño 2018</a:t>
            </a:r>
            <a:endParaRPr lang="es-CO" sz="2400" b="1" dirty="0"/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19AD2E51-253D-4F64-8185-49C10C0947F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62700739"/>
              </p:ext>
            </p:extLst>
          </p:nvPr>
        </p:nvGraphicFramePr>
        <p:xfrm>
          <a:off x="477836" y="1734052"/>
          <a:ext cx="11142747" cy="229502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1" name="Worksheet" r:id="rId3" imgW="6705616" imgH="1381254" progId="Excel.Sheet.12">
                  <p:embed/>
                </p:oleObj>
              </mc:Choice>
              <mc:Fallback>
                <p:oleObj name="Worksheet" r:id="rId3" imgW="6705616" imgH="1381254" progId="Excel.Sheet.12">
                  <p:embed/>
                  <p:pic>
                    <p:nvPicPr>
                      <p:cNvPr id="5" name="Objeto 4">
                        <a:extLst>
                          <a:ext uri="{FF2B5EF4-FFF2-40B4-BE49-F238E27FC236}">
                            <a16:creationId xmlns:a16="http://schemas.microsoft.com/office/drawing/2014/main" id="{19AD2E51-253D-4F64-8185-49C10C0947F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77836" y="1734052"/>
                        <a:ext cx="11142747" cy="229502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ángulo 3"/>
          <p:cNvSpPr/>
          <p:nvPr/>
        </p:nvSpPr>
        <p:spPr>
          <a:xfrm>
            <a:off x="1723928" y="6248866"/>
            <a:ext cx="819626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1600" dirty="0"/>
              <a:t>Fuente: Cubos de RIPS del MSPS, fecha de consulta: 10 de octubre de 2019</a:t>
            </a:r>
          </a:p>
          <a:p>
            <a:r>
              <a:rPr lang="es-MX" sz="1600" dirty="0"/>
              <a:t>Elaboración: Andrés Suárez</a:t>
            </a:r>
            <a:endParaRPr lang="es-CO" sz="1600" dirty="0"/>
          </a:p>
        </p:txBody>
      </p:sp>
    </p:spTree>
    <p:extLst>
      <p:ext uri="{BB962C8B-B14F-4D97-AF65-F5344CB8AC3E}">
        <p14:creationId xmlns:p14="http://schemas.microsoft.com/office/powerpoint/2010/main" val="29266268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9598531B-35D9-4248-9B23-30B61A4E9C8A}"/>
              </a:ext>
            </a:extLst>
          </p:cNvPr>
          <p:cNvSpPr txBox="1"/>
          <p:nvPr/>
        </p:nvSpPr>
        <p:spPr>
          <a:xfrm>
            <a:off x="3043238" y="226910"/>
            <a:ext cx="791577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 b="1" dirty="0"/>
              <a:t>Distribución de la edad de acuerdo al tipo de sustancia que provocó el trastorno. Nariño 2018</a:t>
            </a:r>
            <a:endParaRPr lang="es-CO" sz="2400" b="1" dirty="0"/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74878D99-BC4B-460A-807A-25A9CE32992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70283422"/>
              </p:ext>
            </p:extLst>
          </p:nvPr>
        </p:nvGraphicFramePr>
        <p:xfrm>
          <a:off x="455612" y="1420813"/>
          <a:ext cx="11026991" cy="39941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63" name="Worksheet" r:id="rId3" imgW="6705616" imgH="2429020" progId="Excel.Sheet.12">
                  <p:embed/>
                </p:oleObj>
              </mc:Choice>
              <mc:Fallback>
                <p:oleObj name="Worksheet" r:id="rId3" imgW="6705616" imgH="2429020" progId="Excel.Sheet.12">
                  <p:embed/>
                  <p:pic>
                    <p:nvPicPr>
                      <p:cNvPr id="5" name="Objeto 4">
                        <a:extLst>
                          <a:ext uri="{FF2B5EF4-FFF2-40B4-BE49-F238E27FC236}">
                            <a16:creationId xmlns:a16="http://schemas.microsoft.com/office/drawing/2014/main" id="{74878D99-BC4B-460A-807A-25A9CE32992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55612" y="1420813"/>
                        <a:ext cx="11026991" cy="399415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ángulo 3"/>
          <p:cNvSpPr/>
          <p:nvPr/>
        </p:nvSpPr>
        <p:spPr>
          <a:xfrm>
            <a:off x="1723928" y="6234578"/>
            <a:ext cx="819626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1600" dirty="0"/>
              <a:t>Fuente: Cubos de RIPS del MSPS, fecha de consulta: 10 de octubre de 2019</a:t>
            </a:r>
          </a:p>
          <a:p>
            <a:r>
              <a:rPr lang="es-MX" sz="1600" dirty="0"/>
              <a:t>Elaboración: Andrés Suárez</a:t>
            </a:r>
            <a:endParaRPr lang="es-CO" sz="1600" dirty="0"/>
          </a:p>
        </p:txBody>
      </p:sp>
    </p:spTree>
    <p:extLst>
      <p:ext uri="{BB962C8B-B14F-4D97-AF65-F5344CB8AC3E}">
        <p14:creationId xmlns:p14="http://schemas.microsoft.com/office/powerpoint/2010/main" val="17837087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DFC47477-CA59-4094-9F95-D9FDCF165717}"/>
              </a:ext>
            </a:extLst>
          </p:cNvPr>
          <p:cNvSpPr txBox="1"/>
          <p:nvPr/>
        </p:nvSpPr>
        <p:spPr>
          <a:xfrm>
            <a:off x="3043238" y="377583"/>
            <a:ext cx="871587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 b="1" dirty="0"/>
              <a:t>Distribución de régimen de aseguramiento de acuerdo al tipo de sustancia que provocó el trastorno. Nariño 2018</a:t>
            </a:r>
            <a:endParaRPr lang="es-CO" sz="2400" b="1" dirty="0"/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CFEDA6D7-4384-4618-B8D4-98E4E29A69A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84568388"/>
              </p:ext>
            </p:extLst>
          </p:nvPr>
        </p:nvGraphicFramePr>
        <p:xfrm>
          <a:off x="435514" y="1662112"/>
          <a:ext cx="11387256" cy="2652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86" name="Worksheet" r:id="rId3" imgW="6705616" imgH="1562020" progId="Excel.Sheet.12">
                  <p:embed/>
                </p:oleObj>
              </mc:Choice>
              <mc:Fallback>
                <p:oleObj name="Worksheet" r:id="rId3" imgW="6705616" imgH="1562020" progId="Excel.Sheet.12">
                  <p:embed/>
                  <p:pic>
                    <p:nvPicPr>
                      <p:cNvPr id="6" name="Objeto 5">
                        <a:extLst>
                          <a:ext uri="{FF2B5EF4-FFF2-40B4-BE49-F238E27FC236}">
                            <a16:creationId xmlns:a16="http://schemas.microsoft.com/office/drawing/2014/main" id="{CFEDA6D7-4384-4618-B8D4-98E4E29A69A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35514" y="1662112"/>
                        <a:ext cx="11387256" cy="26527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ángulo 3"/>
          <p:cNvSpPr/>
          <p:nvPr/>
        </p:nvSpPr>
        <p:spPr>
          <a:xfrm>
            <a:off x="1723928" y="6248866"/>
            <a:ext cx="819626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1600" dirty="0"/>
              <a:t>Fuente: Cubos de RIPS del MSPS, fecha de consulta: 10 de octubre de 2019</a:t>
            </a:r>
          </a:p>
          <a:p>
            <a:r>
              <a:rPr lang="es-MX" sz="1600" dirty="0"/>
              <a:t>Elaboración: Andrés Suárez</a:t>
            </a:r>
            <a:endParaRPr lang="es-CO" sz="1600" dirty="0"/>
          </a:p>
        </p:txBody>
      </p:sp>
    </p:spTree>
    <p:extLst>
      <p:ext uri="{BB962C8B-B14F-4D97-AF65-F5344CB8AC3E}">
        <p14:creationId xmlns:p14="http://schemas.microsoft.com/office/powerpoint/2010/main" val="19995551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3B30EBDB-BB59-47EF-A296-76CAB7552945}"/>
              </a:ext>
            </a:extLst>
          </p:cNvPr>
          <p:cNvSpPr txBox="1"/>
          <p:nvPr/>
        </p:nvSpPr>
        <p:spPr>
          <a:xfrm>
            <a:off x="3200399" y="220421"/>
            <a:ext cx="807294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 b="1" dirty="0"/>
              <a:t>Distribución del tipo de sustancia que provocó el trastorno según municipio de residencia. Nariño 2018</a:t>
            </a:r>
            <a:endParaRPr lang="es-CO" sz="2400" b="1" dirty="0"/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D1BEB8B6-DEFE-4C5C-AF2F-CC83B6F86B5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53451292"/>
              </p:ext>
            </p:extLst>
          </p:nvPr>
        </p:nvGraphicFramePr>
        <p:xfrm>
          <a:off x="200529" y="1558296"/>
          <a:ext cx="11630084" cy="29994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10" name="Worksheet" r:id="rId3" imgW="9991608" imgH="1533638" progId="Excel.Sheet.12">
                  <p:embed/>
                </p:oleObj>
              </mc:Choice>
              <mc:Fallback>
                <p:oleObj name="Worksheet" r:id="rId3" imgW="9991608" imgH="1533638" progId="Excel.Sheet.12">
                  <p:embed/>
                  <p:pic>
                    <p:nvPicPr>
                      <p:cNvPr id="5" name="Objeto 4">
                        <a:extLst>
                          <a:ext uri="{FF2B5EF4-FFF2-40B4-BE49-F238E27FC236}">
                            <a16:creationId xmlns:a16="http://schemas.microsoft.com/office/drawing/2014/main" id="{D1BEB8B6-DEFE-4C5C-AF2F-CC83B6F86B5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00529" y="1558296"/>
                        <a:ext cx="11630084" cy="299941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CuadroTexto 3">
            <a:extLst>
              <a:ext uri="{FF2B5EF4-FFF2-40B4-BE49-F238E27FC236}">
                <a16:creationId xmlns:a16="http://schemas.microsoft.com/office/drawing/2014/main" id="{D00434F9-2EA4-408C-A19A-7A5E84FB541E}"/>
              </a:ext>
            </a:extLst>
          </p:cNvPr>
          <p:cNvSpPr txBox="1"/>
          <p:nvPr/>
        </p:nvSpPr>
        <p:spPr>
          <a:xfrm>
            <a:off x="1600703" y="6128883"/>
            <a:ext cx="58954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400" dirty="0"/>
              <a:t>Fuente: Cubos de RIPS del MSPS, fecha de consulta: 10 de octubre de 2019</a:t>
            </a:r>
          </a:p>
          <a:p>
            <a:r>
              <a:rPr lang="es-MX" sz="1400" dirty="0"/>
              <a:t>Elaboración: Andrés Suárez</a:t>
            </a:r>
            <a:endParaRPr lang="es-CO" sz="1400" dirty="0"/>
          </a:p>
        </p:txBody>
      </p:sp>
    </p:spTree>
    <p:extLst>
      <p:ext uri="{BB962C8B-B14F-4D97-AF65-F5344CB8AC3E}">
        <p14:creationId xmlns:p14="http://schemas.microsoft.com/office/powerpoint/2010/main" val="187817154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3B30EBDB-BB59-47EF-A296-76CAB7552945}"/>
              </a:ext>
            </a:extLst>
          </p:cNvPr>
          <p:cNvSpPr txBox="1"/>
          <p:nvPr/>
        </p:nvSpPr>
        <p:spPr>
          <a:xfrm>
            <a:off x="2928937" y="363296"/>
            <a:ext cx="83444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 b="1" dirty="0"/>
              <a:t>Distribución del tipo de sustancia que provocó el trastorno según municipio de residencia. Nariño 2018</a:t>
            </a:r>
            <a:endParaRPr lang="es-CO" sz="2400" b="1" dirty="0"/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D1BEB8B6-DEFE-4C5C-AF2F-CC83B6F86B5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83403538"/>
              </p:ext>
            </p:extLst>
          </p:nvPr>
        </p:nvGraphicFramePr>
        <p:xfrm>
          <a:off x="528640" y="1501146"/>
          <a:ext cx="11087100" cy="35994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34" name="Worksheet" r:id="rId3" imgW="9991608" imgH="1533638" progId="Excel.Sheet.12">
                  <p:embed/>
                </p:oleObj>
              </mc:Choice>
              <mc:Fallback>
                <p:oleObj name="Worksheet" r:id="rId3" imgW="9991608" imgH="1533638" progId="Excel.Sheet.12">
                  <p:embed/>
                  <p:pic>
                    <p:nvPicPr>
                      <p:cNvPr id="5" name="Objeto 4">
                        <a:extLst>
                          <a:ext uri="{FF2B5EF4-FFF2-40B4-BE49-F238E27FC236}">
                            <a16:creationId xmlns:a16="http://schemas.microsoft.com/office/drawing/2014/main" id="{D1BEB8B6-DEFE-4C5C-AF2F-CC83B6F86B5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28640" y="1501146"/>
                        <a:ext cx="11087100" cy="359949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CuadroTexto 3">
            <a:extLst>
              <a:ext uri="{FF2B5EF4-FFF2-40B4-BE49-F238E27FC236}">
                <a16:creationId xmlns:a16="http://schemas.microsoft.com/office/drawing/2014/main" id="{D00434F9-2EA4-408C-A19A-7A5E84FB541E}"/>
              </a:ext>
            </a:extLst>
          </p:cNvPr>
          <p:cNvSpPr txBox="1"/>
          <p:nvPr/>
        </p:nvSpPr>
        <p:spPr>
          <a:xfrm>
            <a:off x="1343528" y="6261670"/>
            <a:ext cx="62717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400" dirty="0"/>
              <a:t>Fuente: Cubos de RIPS del MSPS, fecha de consulta: 10 de octubre de 2019</a:t>
            </a:r>
          </a:p>
          <a:p>
            <a:r>
              <a:rPr lang="es-MX" sz="1400" dirty="0"/>
              <a:t>Elaboración: Andrés Suárez</a:t>
            </a:r>
            <a:endParaRPr lang="es-CO" sz="1400" dirty="0"/>
          </a:p>
        </p:txBody>
      </p:sp>
    </p:spTree>
    <p:extLst>
      <p:ext uri="{BB962C8B-B14F-4D97-AF65-F5344CB8AC3E}">
        <p14:creationId xmlns:p14="http://schemas.microsoft.com/office/powerpoint/2010/main" val="223614952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785810" y="1514474"/>
            <a:ext cx="10701338" cy="3629025"/>
          </a:xfrm>
        </p:spPr>
        <p:txBody>
          <a:bodyPr>
            <a:normAutofit fontScale="90000"/>
          </a:bodyPr>
          <a:lstStyle/>
          <a:p>
            <a:r>
              <a:rPr lang="es-CO" dirty="0"/>
              <a:t>DISPOSITIVOS COMUNITARIOS</a:t>
            </a:r>
            <a:br>
              <a:rPr lang="es-CO" dirty="0"/>
            </a:br>
            <a:r>
              <a:rPr lang="es-CO" dirty="0"/>
              <a:t>Zonas de Orientación Escolar y Centros de Escucha</a:t>
            </a:r>
            <a:br>
              <a:rPr lang="es-CO" dirty="0"/>
            </a:br>
            <a:br>
              <a:rPr lang="es-CO" dirty="0"/>
            </a:br>
            <a:r>
              <a:rPr lang="es-CO" dirty="0"/>
              <a:t>ACCIONES DESARROLLODAS</a:t>
            </a:r>
            <a:br>
              <a:rPr lang="es-CO" dirty="0"/>
            </a:br>
            <a:br>
              <a:rPr lang="es-CO" dirty="0"/>
            </a:br>
            <a:r>
              <a:rPr lang="es-CO" dirty="0"/>
              <a:t>2018 - 2019</a:t>
            </a:r>
          </a:p>
        </p:txBody>
      </p:sp>
    </p:spTree>
    <p:extLst>
      <p:ext uri="{BB962C8B-B14F-4D97-AF65-F5344CB8AC3E}">
        <p14:creationId xmlns:p14="http://schemas.microsoft.com/office/powerpoint/2010/main" val="176169143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2047876" y="1475175"/>
            <a:ext cx="8560356" cy="45356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eaLnBrk="1" hangingPunct="1">
              <a:lnSpc>
                <a:spcPct val="90000"/>
              </a:lnSpc>
              <a:spcBef>
                <a:spcPts val="1000"/>
              </a:spcBef>
              <a:buFont typeface="Wingdings" pitchFamily="2" charset="2"/>
              <a:buChar char="§"/>
            </a:pPr>
            <a:r>
              <a:rPr lang="es-CO" sz="3200" dirty="0">
                <a:solidFill>
                  <a:prstClr val="black"/>
                </a:solidFill>
                <a:latin typeface="Calibri"/>
              </a:rPr>
              <a:t>Escucha</a:t>
            </a:r>
          </a:p>
          <a:p>
            <a:pPr lvl="0" algn="just" eaLnBrk="1" hangingPunct="1">
              <a:lnSpc>
                <a:spcPct val="90000"/>
              </a:lnSpc>
              <a:spcBef>
                <a:spcPts val="1000"/>
              </a:spcBef>
              <a:buFont typeface="Wingdings" pitchFamily="2" charset="2"/>
              <a:buChar char="§"/>
            </a:pPr>
            <a:r>
              <a:rPr lang="es-CO" sz="3200" dirty="0">
                <a:solidFill>
                  <a:prstClr val="black"/>
                </a:solidFill>
                <a:latin typeface="Calibri"/>
              </a:rPr>
              <a:t>Promoción y Prevención</a:t>
            </a:r>
          </a:p>
          <a:p>
            <a:pPr lvl="0" algn="just" eaLnBrk="1" hangingPunct="1">
              <a:lnSpc>
                <a:spcPct val="90000"/>
              </a:lnSpc>
              <a:spcBef>
                <a:spcPts val="1000"/>
              </a:spcBef>
              <a:buFont typeface="Wingdings" pitchFamily="2" charset="2"/>
              <a:buChar char="§"/>
            </a:pPr>
            <a:r>
              <a:rPr lang="es-CO" sz="3200" dirty="0">
                <a:solidFill>
                  <a:prstClr val="black"/>
                </a:solidFill>
                <a:latin typeface="Calibri"/>
              </a:rPr>
              <a:t>Fortalecimiento de Redes</a:t>
            </a:r>
          </a:p>
          <a:p>
            <a:pPr lvl="0" algn="just" eaLnBrk="1" hangingPunct="1">
              <a:lnSpc>
                <a:spcPct val="90000"/>
              </a:lnSpc>
              <a:spcBef>
                <a:spcPts val="1000"/>
              </a:spcBef>
              <a:buFont typeface="Wingdings" pitchFamily="2" charset="2"/>
              <a:buChar char="§"/>
            </a:pPr>
            <a:r>
              <a:rPr lang="es-CO" sz="3200" dirty="0">
                <a:solidFill>
                  <a:prstClr val="black"/>
                </a:solidFill>
                <a:latin typeface="Calibri"/>
              </a:rPr>
              <a:t>Detección temprana de Factores de Riesgo</a:t>
            </a:r>
          </a:p>
          <a:p>
            <a:pPr lvl="0" algn="just" eaLnBrk="1" hangingPunct="1">
              <a:lnSpc>
                <a:spcPct val="90000"/>
              </a:lnSpc>
              <a:spcBef>
                <a:spcPts val="1000"/>
              </a:spcBef>
              <a:buFont typeface="Wingdings" pitchFamily="2" charset="2"/>
              <a:buChar char="§"/>
            </a:pPr>
            <a:r>
              <a:rPr lang="es-CO" sz="3200" dirty="0">
                <a:solidFill>
                  <a:prstClr val="black"/>
                </a:solidFill>
                <a:latin typeface="Calibri"/>
              </a:rPr>
              <a:t>Canalización: Sector Salud, Justicia y Protección </a:t>
            </a:r>
          </a:p>
          <a:p>
            <a:pPr lvl="0" algn="just" eaLnBrk="1" hangingPunct="1">
              <a:lnSpc>
                <a:spcPct val="90000"/>
              </a:lnSpc>
              <a:spcBef>
                <a:spcPts val="1000"/>
              </a:spcBef>
              <a:buFont typeface="Wingdings" pitchFamily="2" charset="2"/>
              <a:buChar char="§"/>
            </a:pPr>
            <a:r>
              <a:rPr lang="es-CO" sz="3200" dirty="0">
                <a:solidFill>
                  <a:prstClr val="black"/>
                </a:solidFill>
                <a:latin typeface="Calibri"/>
              </a:rPr>
              <a:t>Seguimiento</a:t>
            </a:r>
          </a:p>
          <a:p>
            <a:pPr lvl="0" algn="just" eaLnBrk="1" hangingPunct="1">
              <a:lnSpc>
                <a:spcPct val="90000"/>
              </a:lnSpc>
              <a:spcBef>
                <a:spcPts val="1000"/>
              </a:spcBef>
              <a:buFont typeface="Wingdings" pitchFamily="2" charset="2"/>
              <a:buChar char="§"/>
            </a:pPr>
            <a:r>
              <a:rPr lang="es-CO" sz="3200" dirty="0">
                <a:solidFill>
                  <a:prstClr val="black"/>
                </a:solidFill>
                <a:latin typeface="Calibri"/>
              </a:rPr>
              <a:t>Estrategia: Centros de Escucha – CE</a:t>
            </a:r>
          </a:p>
          <a:p>
            <a:pPr lvl="0" algn="just" eaLnBrk="1" hangingPunct="1">
              <a:lnSpc>
                <a:spcPct val="90000"/>
              </a:lnSpc>
              <a:spcBef>
                <a:spcPts val="1000"/>
              </a:spcBef>
            </a:pPr>
            <a:r>
              <a:rPr lang="es-CO" sz="3200" dirty="0">
                <a:solidFill>
                  <a:prstClr val="black"/>
                </a:solidFill>
                <a:latin typeface="Calibri"/>
              </a:rPr>
              <a:t>Zonas de Orientación Universitaria - ZOE</a:t>
            </a:r>
          </a:p>
        </p:txBody>
      </p:sp>
      <p:sp>
        <p:nvSpPr>
          <p:cNvPr id="3" name="CuadroTexto 2"/>
          <p:cNvSpPr txBox="1"/>
          <p:nvPr/>
        </p:nvSpPr>
        <p:spPr>
          <a:xfrm>
            <a:off x="3057526" y="345044"/>
            <a:ext cx="856035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3200" dirty="0"/>
              <a:t>PROPOSITO DE LOS DISPOSITIVOS COMUNITARIOS</a:t>
            </a:r>
          </a:p>
        </p:txBody>
      </p:sp>
    </p:spTree>
    <p:extLst>
      <p:ext uri="{BB962C8B-B14F-4D97-AF65-F5344CB8AC3E}">
        <p14:creationId xmlns:p14="http://schemas.microsoft.com/office/powerpoint/2010/main" val="181849256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3344448" y="187983"/>
            <a:ext cx="688416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2800" b="1" dirty="0"/>
              <a:t>CARACTERÍSTICAS DE LOS MUNICIPIOS BENEFICIADOS, DEPARTAMENTO DE NARIÑO, 2018</a:t>
            </a:r>
            <a:endParaRPr lang="es-CO" sz="2800" dirty="0"/>
          </a:p>
        </p:txBody>
      </p:sp>
      <p:graphicFrame>
        <p:nvGraphicFramePr>
          <p:cNvPr id="7" name="6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588115"/>
              </p:ext>
            </p:extLst>
          </p:nvPr>
        </p:nvGraphicFramePr>
        <p:xfrm>
          <a:off x="1089764" y="1612208"/>
          <a:ext cx="10446706" cy="4883498"/>
        </p:xfrm>
        <a:graphic>
          <a:graphicData uri="http://schemas.openxmlformats.org/drawingml/2006/table">
            <a:tbl>
              <a:tblPr firstRow="1" firstCol="1" bandRow="1"/>
              <a:tblGrid>
                <a:gridCol w="26624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201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6499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9908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7032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CO" sz="1600" b="1" dirty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s-CO" sz="16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1600" b="1" dirty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MUNICIPIO</a:t>
                      </a:r>
                      <a:endParaRPr lang="es-CO" sz="16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CO" sz="1600" b="1" dirty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s-CO" sz="16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CO" sz="1600" b="1" dirty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s-CO" sz="16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1600" b="1" dirty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DISPOSITIVO COMUNITARIO</a:t>
                      </a:r>
                      <a:endParaRPr lang="es-CO" sz="16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1600" b="1" dirty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ZOE/CE</a:t>
                      </a:r>
                      <a:endParaRPr lang="es-CO" sz="16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CO" sz="1600" b="1" dirty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s-CO" sz="16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1600" b="1" dirty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PERSONAS BENEFICIADAS</a:t>
                      </a:r>
                      <a:endParaRPr lang="es-CO" sz="16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CO" sz="1600" dirty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s-CO" sz="16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1600" b="1" dirty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TIEMPO</a:t>
                      </a:r>
                      <a:endParaRPr lang="es-CO" sz="16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593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CO" sz="1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Tumaco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1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CE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1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1196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1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 MESES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593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CO" sz="1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Ricaurte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1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CE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1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1188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1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 MESES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593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CO" sz="1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Colon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1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ZOE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1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1324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1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 MESES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593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CO" sz="1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Buesaco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1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CE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1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2565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1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 MESES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593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CO" sz="1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Chachagui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1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CE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1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520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1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 MESES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593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CO" sz="1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Ipiales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1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CE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1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793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1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 MESES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593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CO" sz="1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Sandoná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1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CE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1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730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1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 MESES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593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CO" sz="1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Consacá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1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CE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1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362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1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 MESES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593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CO" sz="1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Tambo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1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ZOE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1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808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1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 MESES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593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CO" sz="1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Nariño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1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ZOE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1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472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1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3MESES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6593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CO" sz="1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Potosí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1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ZOE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1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1496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1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 MESES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6593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CO" sz="1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Policarpa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1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ZOE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1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715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1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3MESES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6593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CO" sz="1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Guachucal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1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ZOE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1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528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1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 MESES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6593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CO" sz="1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Aponte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1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CE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1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222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1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 MESES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9010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CO" sz="16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TOTAL</a:t>
                      </a:r>
                      <a:endParaRPr lang="es-CO" sz="16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16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ZOE+CE</a:t>
                      </a:r>
                      <a:endParaRPr lang="es-CO" sz="16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16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12919</a:t>
                      </a:r>
                      <a:endParaRPr lang="es-CO" sz="16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16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es-CO" sz="16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4095186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7 Gráfico"/>
          <p:cNvGraphicFramePr/>
          <p:nvPr>
            <p:extLst>
              <p:ext uri="{D42A27DB-BD31-4B8C-83A1-F6EECF244321}">
                <p14:modId xmlns:p14="http://schemas.microsoft.com/office/powerpoint/2010/main" val="1372114520"/>
              </p:ext>
            </p:extLst>
          </p:nvPr>
        </p:nvGraphicFramePr>
        <p:xfrm>
          <a:off x="505393" y="1726822"/>
          <a:ext cx="5538220" cy="46794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CuadroTexto 2"/>
          <p:cNvSpPr txBox="1"/>
          <p:nvPr/>
        </p:nvSpPr>
        <p:spPr>
          <a:xfrm>
            <a:off x="3514726" y="157162"/>
            <a:ext cx="6629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200" dirty="0"/>
              <a:t>Población beneficiada con Dispositivos Comunitarios, Departamento de Nariño, 2018</a:t>
            </a:r>
          </a:p>
        </p:txBody>
      </p:sp>
      <p:graphicFrame>
        <p:nvGraphicFramePr>
          <p:cNvPr id="4" name="5 Gráfico"/>
          <p:cNvGraphicFramePr/>
          <p:nvPr>
            <p:extLst>
              <p:ext uri="{D42A27DB-BD31-4B8C-83A1-F6EECF244321}">
                <p14:modId xmlns:p14="http://schemas.microsoft.com/office/powerpoint/2010/main" val="777079994"/>
              </p:ext>
            </p:extLst>
          </p:nvPr>
        </p:nvGraphicFramePr>
        <p:xfrm>
          <a:off x="6257607" y="1712533"/>
          <a:ext cx="5590677" cy="46937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82384432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3457184" y="125260"/>
            <a:ext cx="683921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800" dirty="0"/>
              <a:t>Distribución de beneficiarios según población diferencial </a:t>
            </a:r>
          </a:p>
        </p:txBody>
      </p:sp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9739756"/>
              </p:ext>
            </p:extLst>
          </p:nvPr>
        </p:nvGraphicFramePr>
        <p:xfrm>
          <a:off x="249438" y="1972390"/>
          <a:ext cx="11693124" cy="2385298"/>
        </p:xfrm>
        <a:graphic>
          <a:graphicData uri="http://schemas.openxmlformats.org/drawingml/2006/table">
            <a:tbl>
              <a:tblPr firstRow="1" firstCol="1" bandRow="1"/>
              <a:tblGrid>
                <a:gridCol w="29832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9873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1540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45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2002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9716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77926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73497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24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Víctima conflicto armado</a:t>
                      </a:r>
                      <a:endParaRPr lang="es-CO" sz="2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24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n</a:t>
                      </a:r>
                      <a:endParaRPr lang="es-CO" sz="24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24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%</a:t>
                      </a:r>
                      <a:endParaRPr lang="es-CO" sz="24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CO" sz="24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24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Comunidad LGBTI</a:t>
                      </a:r>
                      <a:endParaRPr lang="es-CO" sz="2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24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n</a:t>
                      </a:r>
                      <a:endParaRPr lang="es-CO" sz="24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2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%</a:t>
                      </a:r>
                      <a:endParaRPr lang="es-CO" sz="24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748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2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Si</a:t>
                      </a:r>
                      <a:endParaRPr lang="es-CO" sz="24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2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1765</a:t>
                      </a:r>
                      <a:endParaRPr lang="es-CO" sz="24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2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13,7</a:t>
                      </a:r>
                      <a:endParaRPr lang="es-CO" sz="24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CO" sz="24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24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Si</a:t>
                      </a:r>
                      <a:endParaRPr lang="es-CO" sz="2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2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14</a:t>
                      </a:r>
                      <a:endParaRPr lang="es-CO" sz="24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2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0,1</a:t>
                      </a:r>
                      <a:endParaRPr lang="es-CO" sz="24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497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24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No</a:t>
                      </a:r>
                      <a:endParaRPr lang="es-CO" sz="2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2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11154</a:t>
                      </a:r>
                      <a:endParaRPr lang="es-CO" sz="24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2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86,3</a:t>
                      </a:r>
                      <a:endParaRPr lang="es-CO" sz="24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CO" sz="2400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2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No</a:t>
                      </a:r>
                      <a:endParaRPr lang="es-CO" sz="24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2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12905</a:t>
                      </a:r>
                      <a:endParaRPr lang="es-CO" sz="24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2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99,9</a:t>
                      </a:r>
                      <a:endParaRPr lang="es-CO" sz="24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787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24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Total</a:t>
                      </a:r>
                      <a:endParaRPr lang="es-CO" sz="24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24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12919</a:t>
                      </a:r>
                      <a:endParaRPr lang="es-CO" sz="24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24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100</a:t>
                      </a:r>
                      <a:endParaRPr lang="es-CO" sz="24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CO" sz="2400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24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Total</a:t>
                      </a:r>
                      <a:endParaRPr lang="es-CO" sz="24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24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12919</a:t>
                      </a:r>
                      <a:endParaRPr lang="es-CO" sz="24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24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100</a:t>
                      </a:r>
                      <a:endParaRPr lang="es-CO" sz="2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8909209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6 Gráfico"/>
          <p:cNvGraphicFramePr/>
          <p:nvPr>
            <p:extLst>
              <p:ext uri="{D42A27DB-BD31-4B8C-83A1-F6EECF244321}">
                <p14:modId xmlns:p14="http://schemas.microsoft.com/office/powerpoint/2010/main" val="3461955829"/>
              </p:ext>
            </p:extLst>
          </p:nvPr>
        </p:nvGraphicFramePr>
        <p:xfrm>
          <a:off x="879321" y="1607024"/>
          <a:ext cx="10393517" cy="45366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CuadroTexto 2"/>
          <p:cNvSpPr txBox="1"/>
          <p:nvPr/>
        </p:nvSpPr>
        <p:spPr>
          <a:xfrm>
            <a:off x="3643313" y="285749"/>
            <a:ext cx="725574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200" dirty="0"/>
              <a:t>Personas beneficiadas según municipio, Departamento de Nariño, 2018</a:t>
            </a:r>
          </a:p>
        </p:txBody>
      </p:sp>
    </p:spTree>
    <p:extLst>
      <p:ext uri="{BB962C8B-B14F-4D97-AF65-F5344CB8AC3E}">
        <p14:creationId xmlns:p14="http://schemas.microsoft.com/office/powerpoint/2010/main" val="374004913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6 Gráfico"/>
          <p:cNvGraphicFramePr/>
          <p:nvPr>
            <p:extLst>
              <p:ext uri="{D42A27DB-BD31-4B8C-83A1-F6EECF244321}">
                <p14:modId xmlns:p14="http://schemas.microsoft.com/office/powerpoint/2010/main" val="3811923955"/>
              </p:ext>
            </p:extLst>
          </p:nvPr>
        </p:nvGraphicFramePr>
        <p:xfrm>
          <a:off x="307821" y="1593803"/>
          <a:ext cx="11436504" cy="51213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CuadroTexto 2"/>
          <p:cNvSpPr txBox="1"/>
          <p:nvPr/>
        </p:nvSpPr>
        <p:spPr>
          <a:xfrm>
            <a:off x="3657600" y="38431"/>
            <a:ext cx="6858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200" dirty="0"/>
              <a:t>Eventos detectados en los dispositivos comunitarios, Departamento de Nariño, 2018</a:t>
            </a:r>
          </a:p>
        </p:txBody>
      </p:sp>
      <p:sp>
        <p:nvSpPr>
          <p:cNvPr id="4" name="Rectángulo redondeado 3"/>
          <p:cNvSpPr/>
          <p:nvPr/>
        </p:nvSpPr>
        <p:spPr>
          <a:xfrm>
            <a:off x="10644187" y="2300288"/>
            <a:ext cx="585788" cy="34290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" name="Rectángulo redondeado 4"/>
          <p:cNvSpPr/>
          <p:nvPr/>
        </p:nvSpPr>
        <p:spPr>
          <a:xfrm>
            <a:off x="10222706" y="2624138"/>
            <a:ext cx="585788" cy="34290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" name="Rectángulo redondeado 5"/>
          <p:cNvSpPr/>
          <p:nvPr/>
        </p:nvSpPr>
        <p:spPr>
          <a:xfrm>
            <a:off x="10054826" y="2967038"/>
            <a:ext cx="585788" cy="34290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" name="Rectángulo redondeado 6"/>
          <p:cNvSpPr/>
          <p:nvPr/>
        </p:nvSpPr>
        <p:spPr>
          <a:xfrm>
            <a:off x="9469038" y="3290888"/>
            <a:ext cx="585788" cy="34290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" name="Rectángulo redondeado 7"/>
          <p:cNvSpPr/>
          <p:nvPr/>
        </p:nvSpPr>
        <p:spPr>
          <a:xfrm>
            <a:off x="10487025" y="3633788"/>
            <a:ext cx="742950" cy="34290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" name="Rectángulo redondeado 8"/>
          <p:cNvSpPr/>
          <p:nvPr/>
        </p:nvSpPr>
        <p:spPr>
          <a:xfrm>
            <a:off x="9636918" y="4006898"/>
            <a:ext cx="585788" cy="34290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" name="Rectángulo redondeado 9"/>
          <p:cNvSpPr/>
          <p:nvPr/>
        </p:nvSpPr>
        <p:spPr>
          <a:xfrm>
            <a:off x="9872662" y="4336256"/>
            <a:ext cx="585788" cy="34290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1" name="Rectángulo redondeado 10"/>
          <p:cNvSpPr/>
          <p:nvPr/>
        </p:nvSpPr>
        <p:spPr>
          <a:xfrm>
            <a:off x="10319145" y="4693860"/>
            <a:ext cx="585788" cy="34290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Rectángulo redondeado 11"/>
          <p:cNvSpPr/>
          <p:nvPr/>
        </p:nvSpPr>
        <p:spPr>
          <a:xfrm>
            <a:off x="10640614" y="5067925"/>
            <a:ext cx="585788" cy="34290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3" name="Rectángulo redondeado 12"/>
          <p:cNvSpPr/>
          <p:nvPr/>
        </p:nvSpPr>
        <p:spPr>
          <a:xfrm>
            <a:off x="10351293" y="5410825"/>
            <a:ext cx="585788" cy="34290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4" name="Rectángulo redondeado 13"/>
          <p:cNvSpPr/>
          <p:nvPr/>
        </p:nvSpPr>
        <p:spPr>
          <a:xfrm>
            <a:off x="11065669" y="5748963"/>
            <a:ext cx="585788" cy="34290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5" name="Rectángulo redondeado 14"/>
          <p:cNvSpPr/>
          <p:nvPr/>
        </p:nvSpPr>
        <p:spPr>
          <a:xfrm>
            <a:off x="9176144" y="6091863"/>
            <a:ext cx="585788" cy="34290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66989576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/>
          <p:cNvSpPr txBox="1"/>
          <p:nvPr/>
        </p:nvSpPr>
        <p:spPr>
          <a:xfrm>
            <a:off x="3243263" y="389538"/>
            <a:ext cx="82295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200" dirty="0"/>
              <a:t>UBICACIÓN DISPOSITIVOS COMUNITARIOS 2019</a:t>
            </a:r>
          </a:p>
        </p:txBody>
      </p:sp>
      <p:graphicFrame>
        <p:nvGraphicFramePr>
          <p:cNvPr id="5" name="4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8847782"/>
              </p:ext>
            </p:extLst>
          </p:nvPr>
        </p:nvGraphicFramePr>
        <p:xfrm>
          <a:off x="351638" y="1351768"/>
          <a:ext cx="11499937" cy="4924200"/>
        </p:xfrm>
        <a:graphic>
          <a:graphicData uri="http://schemas.openxmlformats.org/drawingml/2006/table">
            <a:tbl>
              <a:tblPr/>
              <a:tblGrid>
                <a:gridCol w="18403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564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9367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6635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64506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2000" b="1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ESE DEPARTAMENTAL</a:t>
                      </a:r>
                      <a:endParaRPr lang="es-CO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2000" b="1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ESE MUNICIPAL</a:t>
                      </a:r>
                      <a:endParaRPr lang="es-CO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8515">
                <a:tc>
                  <a:txBody>
                    <a:bodyPr/>
                    <a:lstStyle/>
                    <a:p>
                      <a:pPr algn="ctr">
                        <a:lnSpc>
                          <a:spcPts val="1515"/>
                        </a:lnSpc>
                        <a:spcAft>
                          <a:spcPts val="0"/>
                        </a:spcAft>
                      </a:pPr>
                      <a:r>
                        <a:rPr lang="es-CO" sz="2000" b="1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ZOE</a:t>
                      </a:r>
                      <a:endParaRPr lang="es-CO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15"/>
                        </a:lnSpc>
                        <a:spcAft>
                          <a:spcPts val="0"/>
                        </a:spcAft>
                      </a:pPr>
                      <a:r>
                        <a:rPr lang="es-CO" sz="2000" b="1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CE</a:t>
                      </a:r>
                      <a:endParaRPr lang="es-CO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15"/>
                        </a:lnSpc>
                        <a:spcAft>
                          <a:spcPts val="0"/>
                        </a:spcAft>
                      </a:pPr>
                      <a:r>
                        <a:rPr lang="es-CO" sz="2000" b="1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CE</a:t>
                      </a:r>
                      <a:endParaRPr lang="es-CO" sz="2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15"/>
                        </a:lnSpc>
                        <a:spcAft>
                          <a:spcPts val="0"/>
                        </a:spcAft>
                      </a:pPr>
                      <a:r>
                        <a:rPr lang="es-CO" sz="2000" b="1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ZOE</a:t>
                      </a:r>
                      <a:endParaRPr lang="es-CO" sz="2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0625">
                <a:tc>
                  <a:txBody>
                    <a:bodyPr/>
                    <a:lstStyle/>
                    <a:p>
                      <a:pPr algn="ctr">
                        <a:lnSpc>
                          <a:spcPts val="1690"/>
                        </a:lnSpc>
                        <a:spcAft>
                          <a:spcPts val="0"/>
                        </a:spcAft>
                      </a:pPr>
                      <a:r>
                        <a:rPr lang="es-CO" sz="2000" kern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BARBACOAS </a:t>
                      </a:r>
                      <a:endParaRPr lang="es-CO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90"/>
                        </a:lnSpc>
                        <a:spcAft>
                          <a:spcPts val="0"/>
                        </a:spcAft>
                      </a:pPr>
                      <a:r>
                        <a:rPr lang="es-CO" sz="2000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PASTO</a:t>
                      </a:r>
                      <a:endParaRPr lang="es-CO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90"/>
                        </a:lnSpc>
                        <a:spcAft>
                          <a:spcPts val="0"/>
                        </a:spcAft>
                      </a:pPr>
                      <a:r>
                        <a:rPr lang="es-CO" sz="2000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CONSACÁ</a:t>
                      </a:r>
                      <a:endParaRPr lang="es-CO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90"/>
                        </a:lnSpc>
                        <a:spcAft>
                          <a:spcPts val="0"/>
                        </a:spcAft>
                      </a:pPr>
                      <a:r>
                        <a:rPr lang="es-CO" sz="2000" kern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EL TAMBO</a:t>
                      </a:r>
                      <a:endParaRPr lang="es-CO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062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2000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POLICARPA </a:t>
                      </a:r>
                      <a:endParaRPr lang="es-CO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2000" kern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TUMACO</a:t>
                      </a:r>
                      <a:endParaRPr lang="es-CO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2000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EL TABLÓN - RESGUARDO INDIGENA DE APONTE</a:t>
                      </a:r>
                      <a:endParaRPr lang="es-CO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2000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GUACHUCAL</a:t>
                      </a:r>
                      <a:endParaRPr lang="es-CO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2000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endParaRPr lang="es-CO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0980">
                <a:tc>
                  <a:txBody>
                    <a:bodyPr/>
                    <a:lstStyle/>
                    <a:p>
                      <a:pPr algn="ctr"/>
                      <a:endParaRPr lang="es-CO" sz="20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2000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TUQUERRES</a:t>
                      </a:r>
                      <a:endParaRPr lang="es-CO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2000" kern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IPIALES</a:t>
                      </a:r>
                      <a:endParaRPr lang="es-CO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2000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GUAITARILLA</a:t>
                      </a:r>
                      <a:endParaRPr lang="es-CO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algn="ctr"/>
                      <a:endParaRPr lang="es-CO" sz="2000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CO" sz="2000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2000" kern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RICAURTE</a:t>
                      </a:r>
                      <a:endParaRPr lang="es-CO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2000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NARIÑO</a:t>
                      </a:r>
                      <a:endParaRPr lang="es-CO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pPr algn="ctr"/>
                      <a:endParaRPr lang="es-CO" sz="20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CO" sz="20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2000" kern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SANDONA</a:t>
                      </a:r>
                      <a:endParaRPr lang="es-CO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2000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POTOSI </a:t>
                      </a:r>
                      <a:endParaRPr lang="es-CO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65150">
                <a:tc>
                  <a:txBody>
                    <a:bodyPr/>
                    <a:lstStyle/>
                    <a:p>
                      <a:pPr algn="ctr"/>
                      <a:endParaRPr lang="es-CO" sz="20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CO" sz="20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2000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RESGUARDO GRAN ROSARIO - COMUNIDAD AWA, CORREGIMINETO DE LLORENTE </a:t>
                      </a:r>
                      <a:endParaRPr lang="es-CO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2000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COLÓN GÉNOVA</a:t>
                      </a:r>
                      <a:endParaRPr lang="es-CO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10312">
                <a:tc>
                  <a:txBody>
                    <a:bodyPr/>
                    <a:lstStyle/>
                    <a:p>
                      <a:pPr algn="ctr"/>
                      <a:endParaRPr lang="es-CO" sz="20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CO" sz="20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2000" kern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BUESACO</a:t>
                      </a:r>
                      <a:endParaRPr lang="es-CO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2000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BARBACOAS </a:t>
                      </a:r>
                      <a:endParaRPr lang="es-CO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1620">
                <a:tc>
                  <a:txBody>
                    <a:bodyPr/>
                    <a:lstStyle/>
                    <a:p>
                      <a:pPr algn="ctr"/>
                      <a:endParaRPr lang="es-CO" sz="20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CO" sz="20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2000" kern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PASTO</a:t>
                      </a:r>
                      <a:endParaRPr lang="es-CO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2000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POLICARPA </a:t>
                      </a:r>
                      <a:endParaRPr lang="es-CO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10312">
                <a:tc>
                  <a:txBody>
                    <a:bodyPr/>
                    <a:lstStyle/>
                    <a:p>
                      <a:pPr algn="ctr"/>
                      <a:endParaRPr lang="es-CO" sz="20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CO" sz="20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2000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TUMACO (2)</a:t>
                      </a:r>
                      <a:endParaRPr lang="es-CO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CO" sz="2000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31140">
                <a:tc>
                  <a:txBody>
                    <a:bodyPr/>
                    <a:lstStyle/>
                    <a:p>
                      <a:pPr algn="ctr"/>
                      <a:endParaRPr lang="es-CO" sz="20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CO" sz="20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2000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TUQUERRES</a:t>
                      </a:r>
                      <a:endParaRPr lang="es-CO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CO" sz="2000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7037604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/>
          <p:cNvSpPr txBox="1"/>
          <p:nvPr/>
        </p:nvSpPr>
        <p:spPr>
          <a:xfrm>
            <a:off x="3443286" y="185738"/>
            <a:ext cx="832961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200" dirty="0"/>
              <a:t>Población beneficiada con Dispositivos Comunitarios, Departamento de Nariño, 2019</a:t>
            </a:r>
          </a:p>
        </p:txBody>
      </p:sp>
      <p:graphicFrame>
        <p:nvGraphicFramePr>
          <p:cNvPr id="6" name="3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38889196"/>
              </p:ext>
            </p:extLst>
          </p:nvPr>
        </p:nvGraphicFramePr>
        <p:xfrm>
          <a:off x="488515" y="1726822"/>
          <a:ext cx="5210827" cy="48462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8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36184116"/>
              </p:ext>
            </p:extLst>
          </p:nvPr>
        </p:nvGraphicFramePr>
        <p:xfrm>
          <a:off x="6050071" y="1816274"/>
          <a:ext cx="5955473" cy="46221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06264983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2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7598079"/>
              </p:ext>
            </p:extLst>
          </p:nvPr>
        </p:nvGraphicFramePr>
        <p:xfrm>
          <a:off x="3005203" y="1637903"/>
          <a:ext cx="6638860" cy="4619244"/>
        </p:xfrm>
        <a:graphic>
          <a:graphicData uri="http://schemas.openxmlformats.org/drawingml/2006/table">
            <a:tbl>
              <a:tblPr/>
              <a:tblGrid>
                <a:gridCol w="4197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716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695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2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Situaciones detectadas</a:t>
                      </a:r>
                      <a:endParaRPr lang="es-CO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2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n</a:t>
                      </a:r>
                      <a:endParaRPr lang="es-CO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2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%</a:t>
                      </a:r>
                      <a:endParaRPr lang="es-CO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2000">
                          <a:effectLst/>
                          <a:latin typeface="Calibri"/>
                          <a:ea typeface="Calibri"/>
                          <a:cs typeface="Times New Roman"/>
                        </a:rPr>
                        <a:t>Abandono familiar</a:t>
                      </a:r>
                      <a:endParaRPr lang="es-CO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2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154</a:t>
                      </a:r>
                      <a:endParaRPr lang="es-CO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2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2.0</a:t>
                      </a:r>
                      <a:endParaRPr lang="es-CO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2000">
                          <a:effectLst/>
                          <a:latin typeface="Calibri"/>
                          <a:ea typeface="Calibri"/>
                          <a:cs typeface="Times New Roman"/>
                        </a:rPr>
                        <a:t>Abuso sexual</a:t>
                      </a:r>
                      <a:endParaRPr lang="es-CO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2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  <a:endParaRPr lang="es-CO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2000">
                          <a:effectLst/>
                          <a:latin typeface="Calibri"/>
                          <a:ea typeface="Calibri"/>
                          <a:cs typeface="Times New Roman"/>
                        </a:rPr>
                        <a:t>0.0</a:t>
                      </a:r>
                      <a:endParaRPr lang="es-CO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2000">
                          <a:effectLst/>
                          <a:latin typeface="Calibri"/>
                          <a:ea typeface="Calibri"/>
                          <a:cs typeface="Times New Roman"/>
                        </a:rPr>
                        <a:t>Acoso sexual</a:t>
                      </a:r>
                      <a:endParaRPr lang="es-CO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2000">
                          <a:effectLst/>
                          <a:latin typeface="Calibri"/>
                          <a:ea typeface="Calibri"/>
                          <a:cs typeface="Times New Roman"/>
                        </a:rPr>
                        <a:t>0</a:t>
                      </a:r>
                      <a:endParaRPr lang="es-CO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2000">
                          <a:effectLst/>
                          <a:latin typeface="Calibri"/>
                          <a:ea typeface="Calibri"/>
                          <a:cs typeface="Times New Roman"/>
                        </a:rPr>
                        <a:t>0.0</a:t>
                      </a:r>
                      <a:endParaRPr lang="es-CO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38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2000">
                          <a:effectLst/>
                          <a:latin typeface="Calibri"/>
                          <a:ea typeface="Calibri"/>
                          <a:cs typeface="Times New Roman"/>
                        </a:rPr>
                        <a:t>Bulling</a:t>
                      </a:r>
                      <a:endParaRPr lang="es-CO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2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216</a:t>
                      </a:r>
                      <a:endParaRPr lang="es-CO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2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2.8</a:t>
                      </a:r>
                      <a:endParaRPr lang="es-CO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2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Consumo de SPA</a:t>
                      </a:r>
                      <a:endParaRPr lang="es-CO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2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2740</a:t>
                      </a:r>
                      <a:endParaRPr lang="es-CO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2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35.1</a:t>
                      </a:r>
                      <a:endParaRPr lang="es-CO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2000">
                          <a:effectLst/>
                          <a:latin typeface="Calibri"/>
                          <a:ea typeface="Calibri"/>
                          <a:cs typeface="Times New Roman"/>
                        </a:rPr>
                        <a:t>Cutting</a:t>
                      </a:r>
                      <a:endParaRPr lang="es-CO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2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17</a:t>
                      </a:r>
                      <a:endParaRPr lang="es-CO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2000">
                          <a:effectLst/>
                          <a:latin typeface="Calibri"/>
                          <a:ea typeface="Calibri"/>
                          <a:cs typeface="Times New Roman"/>
                        </a:rPr>
                        <a:t>0.2</a:t>
                      </a:r>
                      <a:endParaRPr lang="es-CO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2000">
                          <a:effectLst/>
                          <a:latin typeface="Calibri"/>
                          <a:ea typeface="Calibri"/>
                          <a:cs typeface="Times New Roman"/>
                        </a:rPr>
                        <a:t>Depresion</a:t>
                      </a:r>
                      <a:endParaRPr lang="es-CO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2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142</a:t>
                      </a:r>
                      <a:endParaRPr lang="es-CO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2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1.8</a:t>
                      </a:r>
                      <a:endParaRPr lang="es-CO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2000">
                          <a:effectLst/>
                          <a:latin typeface="Calibri"/>
                          <a:ea typeface="Calibri"/>
                          <a:cs typeface="Times New Roman"/>
                        </a:rPr>
                        <a:t>Ideacion suicida</a:t>
                      </a:r>
                      <a:endParaRPr lang="es-CO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2000">
                          <a:effectLst/>
                          <a:latin typeface="Calibri"/>
                          <a:ea typeface="Calibri"/>
                          <a:cs typeface="Times New Roman"/>
                        </a:rPr>
                        <a:t>56</a:t>
                      </a:r>
                      <a:endParaRPr lang="es-CO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2000">
                          <a:effectLst/>
                          <a:latin typeface="Calibri"/>
                          <a:ea typeface="Calibri"/>
                          <a:cs typeface="Times New Roman"/>
                        </a:rPr>
                        <a:t>0.7</a:t>
                      </a:r>
                      <a:endParaRPr lang="es-CO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2000">
                          <a:effectLst/>
                          <a:latin typeface="Calibri"/>
                          <a:ea typeface="Calibri"/>
                          <a:cs typeface="Times New Roman"/>
                        </a:rPr>
                        <a:t>Intentos de suicidio</a:t>
                      </a:r>
                      <a:endParaRPr lang="es-CO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2000">
                          <a:effectLst/>
                          <a:latin typeface="Calibri"/>
                          <a:ea typeface="Calibri"/>
                          <a:cs typeface="Times New Roman"/>
                        </a:rPr>
                        <a:t>6</a:t>
                      </a:r>
                      <a:endParaRPr lang="es-CO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2000">
                          <a:effectLst/>
                          <a:latin typeface="Calibri"/>
                          <a:ea typeface="Calibri"/>
                          <a:cs typeface="Times New Roman"/>
                        </a:rPr>
                        <a:t>0.1</a:t>
                      </a:r>
                      <a:endParaRPr lang="es-CO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2000">
                          <a:effectLst/>
                          <a:latin typeface="Calibri"/>
                          <a:ea typeface="Calibri"/>
                          <a:cs typeface="Times New Roman"/>
                        </a:rPr>
                        <a:t>maltrato infantil</a:t>
                      </a:r>
                      <a:endParaRPr lang="es-CO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2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337</a:t>
                      </a:r>
                      <a:endParaRPr lang="es-CO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2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4.3</a:t>
                      </a:r>
                      <a:endParaRPr lang="es-CO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2000">
                          <a:effectLst/>
                          <a:latin typeface="Calibri"/>
                          <a:ea typeface="Calibri"/>
                          <a:cs typeface="Times New Roman"/>
                        </a:rPr>
                        <a:t>Problemas de disciplina</a:t>
                      </a:r>
                      <a:endParaRPr lang="es-CO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2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3829</a:t>
                      </a:r>
                      <a:endParaRPr lang="es-CO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2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49.1</a:t>
                      </a:r>
                      <a:endParaRPr lang="es-CO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6797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2000">
                          <a:effectLst/>
                          <a:latin typeface="Calibri"/>
                          <a:ea typeface="Calibri"/>
                          <a:cs typeface="Times New Roman"/>
                        </a:rPr>
                        <a:t>VIF</a:t>
                      </a:r>
                      <a:endParaRPr lang="es-CO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2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302</a:t>
                      </a:r>
                      <a:endParaRPr lang="es-CO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2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3.9</a:t>
                      </a:r>
                      <a:endParaRPr lang="es-CO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2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Total</a:t>
                      </a:r>
                      <a:endParaRPr lang="es-CO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2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7801</a:t>
                      </a:r>
                      <a:endParaRPr lang="es-CO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2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100</a:t>
                      </a:r>
                      <a:endParaRPr lang="es-CO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4" name="CuadroTexto 2"/>
          <p:cNvSpPr txBox="1"/>
          <p:nvPr/>
        </p:nvSpPr>
        <p:spPr>
          <a:xfrm>
            <a:off x="3629023" y="167023"/>
            <a:ext cx="780097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200" dirty="0"/>
              <a:t>Eventos detectados en los dispositivos comunitarios, Departamento de Nariño, 2019</a:t>
            </a:r>
          </a:p>
        </p:txBody>
      </p:sp>
      <p:sp>
        <p:nvSpPr>
          <p:cNvPr id="5" name="4 Rectángulo redondeado"/>
          <p:cNvSpPr/>
          <p:nvPr/>
        </p:nvSpPr>
        <p:spPr>
          <a:xfrm>
            <a:off x="3005203" y="3283773"/>
            <a:ext cx="5023981" cy="388307"/>
          </a:xfrm>
          <a:prstGeom prst="round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" name="5 Rectángulo redondeado"/>
          <p:cNvSpPr/>
          <p:nvPr/>
        </p:nvSpPr>
        <p:spPr>
          <a:xfrm>
            <a:off x="3005203" y="3327612"/>
            <a:ext cx="5023981" cy="344467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69136556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LANTILLA IDSN 2016" id="{0089A055-A0A8-4943-927C-178BEFCEFF93}" vid="{68841C31-FAEC-DD40-B1A4-49FF3E18B5CB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Tema de 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458</TotalTime>
  <Words>1694</Words>
  <Application>Microsoft Office PowerPoint</Application>
  <PresentationFormat>Panorámica</PresentationFormat>
  <Paragraphs>609</Paragraphs>
  <Slides>29</Slides>
  <Notes>2</Notes>
  <HiddenSlides>0</HiddenSlides>
  <MMClips>0</MMClips>
  <ScaleCrop>false</ScaleCrop>
  <HeadingPairs>
    <vt:vector size="8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29</vt:i4>
      </vt:variant>
    </vt:vector>
  </HeadingPairs>
  <TitlesOfParts>
    <vt:vector size="36" baseType="lpstr">
      <vt:lpstr>Arial</vt:lpstr>
      <vt:lpstr>Calibri</vt:lpstr>
      <vt:lpstr>Calibri Light</vt:lpstr>
      <vt:lpstr>Times New Roman</vt:lpstr>
      <vt:lpstr>Wingdings</vt:lpstr>
      <vt:lpstr>Tema de Office</vt:lpstr>
      <vt:lpstr>Worksheet</vt:lpstr>
      <vt:lpstr>CARACTERIZACIÓN CONUSMO DE SUSTANCIAS PSICOACTIVAS  DEPARTAMENTO DE NARIÑO 2016 - 2019</vt:lpstr>
      <vt:lpstr>Contextualización </vt:lpstr>
      <vt:lpstr>Contextualización </vt:lpstr>
      <vt:lpstr>Búsqueda de factores de riesgo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Caracterización de la población atendida por trastornos de mentales y del comportamiento debido al consumo de Sustancias Psicoactivas  DEPARTAMENTO DE NARIÑO 2018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DISPOSITIVOS COMUNITARIOS Zonas de Orientación Escolar y Centros de Escucha  ACCIONES DESARROLLODAS  2018 - 2019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 de Microsoft Office</dc:creator>
  <cp:lastModifiedBy>Fredy Alveiro Rodriguez Rojas</cp:lastModifiedBy>
  <cp:revision>101</cp:revision>
  <dcterms:created xsi:type="dcterms:W3CDTF">2016-01-27T01:19:48Z</dcterms:created>
  <dcterms:modified xsi:type="dcterms:W3CDTF">2022-02-25T20:54:35Z</dcterms:modified>
</cp:coreProperties>
</file>